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Nanum Gothic Coding" panose="020B0604020202020204" charset="-127"/>
      <p:regular r:id="rId15"/>
    </p:embeddedFont>
    <p:embeddedFont>
      <p:font typeface="Aileron" panose="020B0604020202020204" charset="0"/>
      <p:regular r:id="rId16"/>
    </p:embeddedFont>
    <p:embeddedFont>
      <p:font typeface="DM Sans" pitchFamily="2" charset="0"/>
      <p:regular r:id="rId17"/>
    </p:embeddedFont>
    <p:embeddedFont>
      <p:font typeface="Gordita" panose="020B0604020202020204" charset="0"/>
      <p:regular r:id="rId18"/>
    </p:embeddedFont>
    <p:embeddedFont>
      <p:font typeface="Heading Now 31-38" panose="020B0604020202020204" charset="0"/>
      <p:regular r:id="rId19"/>
    </p:embeddedFont>
    <p:embeddedFont>
      <p:font typeface="Heading Now 31-38 Bold" panose="020B0604020202020204" charset="0"/>
      <p:regular r:id="rId20"/>
    </p:embeddedFont>
    <p:embeddedFont>
      <p:font typeface="Heading Now 61-68 Bold" panose="020B0604020202020204" charset="0"/>
      <p:regular r:id="rId21"/>
    </p:embeddedFont>
    <p:embeddedFont>
      <p:font typeface="Poppins" panose="00000500000000000000" pitchFamily="2" charset="0"/>
      <p:regular r:id="rId22"/>
    </p:embeddedFont>
    <p:embeddedFont>
      <p:font typeface="Poppins Bold" panose="000008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21" Type="http://schemas.openxmlformats.org/officeDocument/2006/relationships/image" Target="../media/image78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1.jpeg"/><Relationship Id="rId16" Type="http://schemas.openxmlformats.org/officeDocument/2006/relationships/image" Target="../media/image73.sv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sv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svg"/><Relationship Id="rId9" Type="http://schemas.openxmlformats.org/officeDocument/2006/relationships/image" Target="../media/image66.svg"/><Relationship Id="rId14" Type="http://schemas.openxmlformats.org/officeDocument/2006/relationships/image" Target="../media/image71.svg"/><Relationship Id="rId2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svg"/><Relationship Id="rId12" Type="http://schemas.openxmlformats.org/officeDocument/2006/relationships/image" Target="../media/image20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9.png"/><Relationship Id="rId5" Type="http://schemas.openxmlformats.org/officeDocument/2006/relationships/image" Target="../media/image83.svg"/><Relationship Id="rId10" Type="http://schemas.openxmlformats.org/officeDocument/2006/relationships/image" Target="../media/image76.png"/><Relationship Id="rId4" Type="http://schemas.openxmlformats.org/officeDocument/2006/relationships/image" Target="../media/image82.png"/><Relationship Id="rId9" Type="http://schemas.openxmlformats.org/officeDocument/2006/relationships/image" Target="../media/image71.svg"/><Relationship Id="rId1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2.sv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12" Type="http://schemas.openxmlformats.org/officeDocument/2006/relationships/image" Target="../media/image4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2109" r="-821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54338" y="1371010"/>
            <a:ext cx="2404962" cy="3772490"/>
          </a:xfrm>
          <a:custGeom>
            <a:avLst/>
            <a:gdLst/>
            <a:ahLst/>
            <a:cxnLst/>
            <a:rect l="l" t="t" r="r" b="b"/>
            <a:pathLst>
              <a:path w="2404962" h="3772490">
                <a:moveTo>
                  <a:pt x="0" y="0"/>
                </a:moveTo>
                <a:lnTo>
                  <a:pt x="2404962" y="0"/>
                </a:lnTo>
                <a:lnTo>
                  <a:pt x="2404962" y="3772490"/>
                </a:lnTo>
                <a:lnTo>
                  <a:pt x="0" y="3772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4780" y="2046932"/>
            <a:ext cx="15566639" cy="171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5"/>
              </a:lnSpc>
            </a:pPr>
            <a:r>
              <a:rPr lang="en-US" sz="12053" b="1" dirty="0">
                <a:solidFill>
                  <a:srgbClr val="FFF4DB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TURNING DATA INTO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0140" y="3737091"/>
            <a:ext cx="13032905" cy="273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23"/>
              </a:lnSpc>
            </a:pPr>
            <a:r>
              <a:rPr lang="en-US" sz="19194">
                <a:solidFill>
                  <a:srgbClr val="FFF4DB"/>
                </a:solidFill>
                <a:latin typeface="Heading Now 31-38"/>
                <a:ea typeface="Heading Now 31-38"/>
                <a:cs typeface="Heading Now 31-38"/>
                <a:sym typeface="Heading Now 31-38"/>
              </a:rPr>
              <a:t>PROFITS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827" y="664594"/>
            <a:ext cx="2514473" cy="37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09"/>
              </a:lnSpc>
              <a:spcBef>
                <a:spcPct val="0"/>
              </a:spcBef>
            </a:pPr>
            <a:r>
              <a:rPr lang="en-US" sz="1857" b="1">
                <a:solidFill>
                  <a:srgbClr val="F1EACD"/>
                </a:solidFill>
                <a:latin typeface="Poppins Bold"/>
                <a:ea typeface="Poppins Bold"/>
                <a:cs typeface="Poppins Bold"/>
                <a:sym typeface="Poppins Bold"/>
              </a:rPr>
              <a:t>25\09\2025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64594"/>
            <a:ext cx="5184008" cy="37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3"/>
              </a:lnSpc>
              <a:spcBef>
                <a:spcPct val="0"/>
              </a:spcBef>
            </a:pPr>
            <a:r>
              <a:rPr lang="en-US" sz="1860" b="1">
                <a:solidFill>
                  <a:srgbClr val="F1EACD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NAME: BANK ANALYTICS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44948" y="414018"/>
            <a:ext cx="16598104" cy="895269"/>
            <a:chOff x="0" y="0"/>
            <a:chExt cx="4371517" cy="2621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074535" y="3244655"/>
            <a:ext cx="2403992" cy="2356045"/>
          </a:xfrm>
          <a:custGeom>
            <a:avLst/>
            <a:gdLst/>
            <a:ahLst/>
            <a:cxnLst/>
            <a:rect l="l" t="t" r="r" b="b"/>
            <a:pathLst>
              <a:path w="2403992" h="2356045">
                <a:moveTo>
                  <a:pt x="0" y="0"/>
                </a:moveTo>
                <a:lnTo>
                  <a:pt x="2403991" y="0"/>
                </a:lnTo>
                <a:lnTo>
                  <a:pt x="2403991" y="2356045"/>
                </a:lnTo>
                <a:lnTo>
                  <a:pt x="0" y="23560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2676537" y="4075366"/>
            <a:ext cx="20574" cy="4114800"/>
          </a:xfrm>
          <a:custGeom>
            <a:avLst/>
            <a:gdLst/>
            <a:ahLst/>
            <a:cxnLst/>
            <a:rect l="l" t="t" r="r" b="b"/>
            <a:pathLst>
              <a:path w="20574" h="4114800">
                <a:moveTo>
                  <a:pt x="0" y="0"/>
                </a:moveTo>
                <a:lnTo>
                  <a:pt x="20574" y="0"/>
                </a:lnTo>
                <a:lnTo>
                  <a:pt x="205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5930649" y="4075366"/>
            <a:ext cx="20574" cy="4114800"/>
          </a:xfrm>
          <a:custGeom>
            <a:avLst/>
            <a:gdLst/>
            <a:ahLst/>
            <a:cxnLst/>
            <a:rect l="l" t="t" r="r" b="b"/>
            <a:pathLst>
              <a:path w="20574" h="4114800">
                <a:moveTo>
                  <a:pt x="0" y="0"/>
                </a:moveTo>
                <a:lnTo>
                  <a:pt x="20574" y="0"/>
                </a:lnTo>
                <a:lnTo>
                  <a:pt x="205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29424" y="6438900"/>
            <a:ext cx="5971090" cy="4127892"/>
          </a:xfrm>
          <a:custGeom>
            <a:avLst/>
            <a:gdLst/>
            <a:ahLst/>
            <a:cxnLst/>
            <a:rect l="l" t="t" r="r" b="b"/>
            <a:pathLst>
              <a:path w="5971090" h="4127892">
                <a:moveTo>
                  <a:pt x="0" y="0"/>
                </a:moveTo>
                <a:lnTo>
                  <a:pt x="5971090" y="0"/>
                </a:lnTo>
                <a:lnTo>
                  <a:pt x="5971090" y="4127892"/>
                </a:lnTo>
                <a:lnTo>
                  <a:pt x="0" y="4127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3481" b="-1117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000435" y="8524875"/>
            <a:ext cx="928756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4DB"/>
                </a:solidFill>
                <a:latin typeface="Poppins"/>
                <a:ea typeface="Poppins"/>
                <a:cs typeface="Poppins"/>
                <a:sym typeface="Poppins"/>
              </a:rPr>
              <a:t>Powered by Data, Backed by Teamwork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78810" y="7184766"/>
            <a:ext cx="3260956" cy="34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dirty="0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“The Crew”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6730" y="5981700"/>
            <a:ext cx="9034577" cy="34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From Excel Spreadsheets to BI Dashboards – Our Analytical Heist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98699" y="7764018"/>
            <a:ext cx="12646887" cy="675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2400" dirty="0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| Darshan | Kislay </a:t>
            </a:r>
            <a:r>
              <a:rPr lang="en-US" sz="2400" dirty="0" err="1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Acharjee</a:t>
            </a:r>
            <a:r>
              <a:rPr lang="en-US" sz="2400" dirty="0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 | Nabisha Parheen | </a:t>
            </a:r>
          </a:p>
          <a:p>
            <a:pPr algn="ctr">
              <a:lnSpc>
                <a:spcPts val="2664"/>
              </a:lnSpc>
            </a:pPr>
            <a:r>
              <a:rPr lang="en-US" sz="2400" dirty="0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| Prerna Ramesh Ramteke | Saish Sandeep Pednekar | Sireesha |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F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4948" y="391468"/>
            <a:ext cx="16598104" cy="861829"/>
            <a:chOff x="0" y="0"/>
            <a:chExt cx="4371517" cy="226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26984"/>
            </a:xfrm>
            <a:custGeom>
              <a:avLst/>
              <a:gdLst/>
              <a:ahLst/>
              <a:cxnLst/>
              <a:rect l="l" t="t" r="r" b="b"/>
              <a:pathLst>
                <a:path w="4371517" h="226984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197132"/>
                  </a:lnTo>
                  <a:cubicBezTo>
                    <a:pt x="4371517" y="205049"/>
                    <a:pt x="4368372" y="212642"/>
                    <a:pt x="4362774" y="218240"/>
                  </a:cubicBezTo>
                  <a:cubicBezTo>
                    <a:pt x="4357176" y="223839"/>
                    <a:pt x="4349583" y="226984"/>
                    <a:pt x="4341666" y="226984"/>
                  </a:cubicBezTo>
                  <a:lnTo>
                    <a:pt x="29852" y="226984"/>
                  </a:lnTo>
                  <a:cubicBezTo>
                    <a:pt x="13365" y="226984"/>
                    <a:pt x="0" y="213619"/>
                    <a:pt x="0" y="197132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265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4432" y="1671495"/>
            <a:ext cx="7409170" cy="4130612"/>
          </a:xfrm>
          <a:custGeom>
            <a:avLst/>
            <a:gdLst/>
            <a:ahLst/>
            <a:cxnLst/>
            <a:rect l="l" t="t" r="r" b="b"/>
            <a:pathLst>
              <a:path w="7409170" h="4130612">
                <a:moveTo>
                  <a:pt x="0" y="0"/>
                </a:moveTo>
                <a:lnTo>
                  <a:pt x="7409170" y="0"/>
                </a:lnTo>
                <a:lnTo>
                  <a:pt x="7409170" y="4130612"/>
                </a:lnTo>
                <a:lnTo>
                  <a:pt x="0" y="4130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51359">
            <a:off x="788793" y="1588638"/>
            <a:ext cx="2458083" cy="803425"/>
          </a:xfrm>
          <a:custGeom>
            <a:avLst/>
            <a:gdLst/>
            <a:ahLst/>
            <a:cxnLst/>
            <a:rect l="l" t="t" r="r" b="b"/>
            <a:pathLst>
              <a:path w="2458083" h="803425">
                <a:moveTo>
                  <a:pt x="0" y="0"/>
                </a:moveTo>
                <a:lnTo>
                  <a:pt x="2458083" y="0"/>
                </a:lnTo>
                <a:lnTo>
                  <a:pt x="2458083" y="803425"/>
                </a:lnTo>
                <a:lnTo>
                  <a:pt x="0" y="80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69547" y="1642920"/>
            <a:ext cx="7389753" cy="4156736"/>
          </a:xfrm>
          <a:custGeom>
            <a:avLst/>
            <a:gdLst/>
            <a:ahLst/>
            <a:cxnLst/>
            <a:rect l="l" t="t" r="r" b="b"/>
            <a:pathLst>
              <a:path w="7389753" h="4156736">
                <a:moveTo>
                  <a:pt x="0" y="0"/>
                </a:moveTo>
                <a:lnTo>
                  <a:pt x="7389753" y="0"/>
                </a:lnTo>
                <a:lnTo>
                  <a:pt x="7389753" y="4156736"/>
                </a:lnTo>
                <a:lnTo>
                  <a:pt x="0" y="4156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751359">
            <a:off x="8917781" y="1658807"/>
            <a:ext cx="2458083" cy="803425"/>
          </a:xfrm>
          <a:custGeom>
            <a:avLst/>
            <a:gdLst/>
            <a:ahLst/>
            <a:cxnLst/>
            <a:rect l="l" t="t" r="r" b="b"/>
            <a:pathLst>
              <a:path w="2458083" h="803425">
                <a:moveTo>
                  <a:pt x="0" y="0"/>
                </a:moveTo>
                <a:lnTo>
                  <a:pt x="2458083" y="0"/>
                </a:lnTo>
                <a:lnTo>
                  <a:pt x="2458083" y="803425"/>
                </a:lnTo>
                <a:lnTo>
                  <a:pt x="0" y="80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60671" y="5933006"/>
            <a:ext cx="7366659" cy="4125329"/>
          </a:xfrm>
          <a:custGeom>
            <a:avLst/>
            <a:gdLst/>
            <a:ahLst/>
            <a:cxnLst/>
            <a:rect l="l" t="t" r="r" b="b"/>
            <a:pathLst>
              <a:path w="7366659" h="4125329">
                <a:moveTo>
                  <a:pt x="0" y="0"/>
                </a:moveTo>
                <a:lnTo>
                  <a:pt x="7366658" y="0"/>
                </a:lnTo>
                <a:lnTo>
                  <a:pt x="7366658" y="4125329"/>
                </a:lnTo>
                <a:lnTo>
                  <a:pt x="0" y="4125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72128" y="674119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 DASHBOARD MISSION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74119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VAULT : 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5482" y="674119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CREDIT &amp; DEBIT BANKING DATA</a:t>
            </a:r>
          </a:p>
        </p:txBody>
      </p:sp>
      <p:sp>
        <p:nvSpPr>
          <p:cNvPr id="13" name="TextBox 13"/>
          <p:cNvSpPr txBox="1"/>
          <p:nvPr/>
        </p:nvSpPr>
        <p:spPr>
          <a:xfrm rot="-2107573">
            <a:off x="-5479717" y="1849379"/>
            <a:ext cx="1451256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BRANCH VIEW</a:t>
            </a:r>
          </a:p>
        </p:txBody>
      </p:sp>
      <p:sp>
        <p:nvSpPr>
          <p:cNvPr id="14" name="TextBox 14"/>
          <p:cNvSpPr txBox="1"/>
          <p:nvPr/>
        </p:nvSpPr>
        <p:spPr>
          <a:xfrm rot="-2208426">
            <a:off x="2678929" y="1919549"/>
            <a:ext cx="1451256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CUSTOMER LENS</a:t>
            </a:r>
          </a:p>
        </p:txBody>
      </p:sp>
      <p:sp>
        <p:nvSpPr>
          <p:cNvPr id="15" name="Freeform 15"/>
          <p:cNvSpPr/>
          <p:nvPr/>
        </p:nvSpPr>
        <p:spPr>
          <a:xfrm rot="-1751359">
            <a:off x="4508905" y="5999387"/>
            <a:ext cx="2458083" cy="803425"/>
          </a:xfrm>
          <a:custGeom>
            <a:avLst/>
            <a:gdLst/>
            <a:ahLst/>
            <a:cxnLst/>
            <a:rect l="l" t="t" r="r" b="b"/>
            <a:pathLst>
              <a:path w="2458083" h="803425">
                <a:moveTo>
                  <a:pt x="0" y="0"/>
                </a:moveTo>
                <a:lnTo>
                  <a:pt x="2458083" y="0"/>
                </a:lnTo>
                <a:lnTo>
                  <a:pt x="2458083" y="803425"/>
                </a:lnTo>
                <a:lnTo>
                  <a:pt x="0" y="80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 rot="-2208426">
            <a:off x="-1734826" y="6205242"/>
            <a:ext cx="1451256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BANK PULSE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1785" r="-824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4717466" y="1391332"/>
            <a:ext cx="1633783" cy="1434758"/>
          </a:xfrm>
          <a:custGeom>
            <a:avLst/>
            <a:gdLst/>
            <a:ahLst/>
            <a:cxnLst/>
            <a:rect l="l" t="t" r="r" b="b"/>
            <a:pathLst>
              <a:path w="1633783" h="1434758">
                <a:moveTo>
                  <a:pt x="0" y="0"/>
                </a:moveTo>
                <a:lnTo>
                  <a:pt x="1633783" y="0"/>
                </a:lnTo>
                <a:lnTo>
                  <a:pt x="1633783" y="1434759"/>
                </a:lnTo>
                <a:lnTo>
                  <a:pt x="0" y="1434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844948" y="391468"/>
            <a:ext cx="16598104" cy="861829"/>
            <a:chOff x="0" y="0"/>
            <a:chExt cx="4371517" cy="226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71517" cy="226984"/>
            </a:xfrm>
            <a:custGeom>
              <a:avLst/>
              <a:gdLst/>
              <a:ahLst/>
              <a:cxnLst/>
              <a:rect l="l" t="t" r="r" b="b"/>
              <a:pathLst>
                <a:path w="4371517" h="226984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197132"/>
                  </a:lnTo>
                  <a:cubicBezTo>
                    <a:pt x="4371517" y="205049"/>
                    <a:pt x="4368372" y="212642"/>
                    <a:pt x="4362774" y="218240"/>
                  </a:cubicBezTo>
                  <a:cubicBezTo>
                    <a:pt x="4357176" y="223839"/>
                    <a:pt x="4349583" y="226984"/>
                    <a:pt x="4341666" y="226984"/>
                  </a:cubicBezTo>
                  <a:lnTo>
                    <a:pt x="29852" y="226984"/>
                  </a:lnTo>
                  <a:cubicBezTo>
                    <a:pt x="13365" y="226984"/>
                    <a:pt x="0" y="213619"/>
                    <a:pt x="0" y="197132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371517" cy="265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8475" y="3989290"/>
            <a:ext cx="1879280" cy="1622620"/>
            <a:chOff x="0" y="0"/>
            <a:chExt cx="2505707" cy="2163494"/>
          </a:xfrm>
        </p:grpSpPr>
        <p:sp>
          <p:nvSpPr>
            <p:cNvPr id="8" name="Freeform 8"/>
            <p:cNvSpPr/>
            <p:nvPr/>
          </p:nvSpPr>
          <p:spPr>
            <a:xfrm>
              <a:off x="0" y="166535"/>
              <a:ext cx="1629288" cy="1996959"/>
            </a:xfrm>
            <a:custGeom>
              <a:avLst/>
              <a:gdLst/>
              <a:ahLst/>
              <a:cxnLst/>
              <a:rect l="l" t="t" r="r" b="b"/>
              <a:pathLst>
                <a:path w="1629288" h="1996959">
                  <a:moveTo>
                    <a:pt x="0" y="0"/>
                  </a:moveTo>
                  <a:lnTo>
                    <a:pt x="1629288" y="0"/>
                  </a:lnTo>
                  <a:lnTo>
                    <a:pt x="1629288" y="1996959"/>
                  </a:lnTo>
                  <a:lnTo>
                    <a:pt x="0" y="1996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66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060253" y="0"/>
              <a:ext cx="1445454" cy="872693"/>
            </a:xfrm>
            <a:custGeom>
              <a:avLst/>
              <a:gdLst/>
              <a:ahLst/>
              <a:cxnLst/>
              <a:rect l="l" t="t" r="r" b="b"/>
              <a:pathLst>
                <a:path w="1445454" h="872693">
                  <a:moveTo>
                    <a:pt x="0" y="0"/>
                  </a:moveTo>
                  <a:lnTo>
                    <a:pt x="1445454" y="0"/>
                  </a:lnTo>
                  <a:lnTo>
                    <a:pt x="1445454" y="872693"/>
                  </a:lnTo>
                  <a:lnTo>
                    <a:pt x="0" y="872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5117891" y="4045396"/>
            <a:ext cx="1544975" cy="1566515"/>
          </a:xfrm>
          <a:custGeom>
            <a:avLst/>
            <a:gdLst/>
            <a:ahLst/>
            <a:cxnLst/>
            <a:rect l="l" t="t" r="r" b="b"/>
            <a:pathLst>
              <a:path w="1544975" h="1566515">
                <a:moveTo>
                  <a:pt x="0" y="0"/>
                </a:moveTo>
                <a:lnTo>
                  <a:pt x="1544975" y="0"/>
                </a:lnTo>
                <a:lnTo>
                  <a:pt x="1544975" y="1566514"/>
                </a:lnTo>
                <a:lnTo>
                  <a:pt x="0" y="1566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935332" y="3839051"/>
            <a:ext cx="2188736" cy="1923099"/>
            <a:chOff x="0" y="0"/>
            <a:chExt cx="2918314" cy="25641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26366" cy="2564131"/>
            </a:xfrm>
            <a:custGeom>
              <a:avLst/>
              <a:gdLst/>
              <a:ahLst/>
              <a:cxnLst/>
              <a:rect l="l" t="t" r="r" b="b"/>
              <a:pathLst>
                <a:path w="2326366" h="2564131">
                  <a:moveTo>
                    <a:pt x="0" y="0"/>
                  </a:moveTo>
                  <a:lnTo>
                    <a:pt x="2326366" y="0"/>
                  </a:lnTo>
                  <a:lnTo>
                    <a:pt x="2326366" y="2564131"/>
                  </a:lnTo>
                  <a:lnTo>
                    <a:pt x="0" y="2564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734419" y="593271"/>
              <a:ext cx="1183896" cy="935278"/>
            </a:xfrm>
            <a:custGeom>
              <a:avLst/>
              <a:gdLst/>
              <a:ahLst/>
              <a:cxnLst/>
              <a:rect l="l" t="t" r="r" b="b"/>
              <a:pathLst>
                <a:path w="1183896" h="935278">
                  <a:moveTo>
                    <a:pt x="0" y="0"/>
                  </a:moveTo>
                  <a:lnTo>
                    <a:pt x="1183895" y="0"/>
                  </a:lnTo>
                  <a:lnTo>
                    <a:pt x="1183895" y="935278"/>
                  </a:lnTo>
                  <a:lnTo>
                    <a:pt x="0" y="9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032509" y="4094127"/>
            <a:ext cx="1682712" cy="1620463"/>
            <a:chOff x="0" y="0"/>
            <a:chExt cx="2243616" cy="21606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98480" cy="1958511"/>
            </a:xfrm>
            <a:custGeom>
              <a:avLst/>
              <a:gdLst/>
              <a:ahLst/>
              <a:cxnLst/>
              <a:rect l="l" t="t" r="r" b="b"/>
              <a:pathLst>
                <a:path w="1998480" h="1958511">
                  <a:moveTo>
                    <a:pt x="0" y="0"/>
                  </a:moveTo>
                  <a:lnTo>
                    <a:pt x="1998480" y="0"/>
                  </a:lnTo>
                  <a:lnTo>
                    <a:pt x="1998480" y="1958511"/>
                  </a:lnTo>
                  <a:lnTo>
                    <a:pt x="0" y="1958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42481" y="1232065"/>
              <a:ext cx="1001135" cy="928553"/>
            </a:xfrm>
            <a:custGeom>
              <a:avLst/>
              <a:gdLst/>
              <a:ahLst/>
              <a:cxnLst/>
              <a:rect l="l" t="t" r="r" b="b"/>
              <a:pathLst>
                <a:path w="1001135" h="928553">
                  <a:moveTo>
                    <a:pt x="0" y="0"/>
                  </a:moveTo>
                  <a:lnTo>
                    <a:pt x="1001135" y="0"/>
                  </a:lnTo>
                  <a:lnTo>
                    <a:pt x="1001135" y="928553"/>
                  </a:lnTo>
                  <a:lnTo>
                    <a:pt x="0" y="92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73949" y="1427242"/>
              <a:ext cx="538198" cy="538198"/>
            </a:xfrm>
            <a:custGeom>
              <a:avLst/>
              <a:gdLst/>
              <a:ahLst/>
              <a:cxnLst/>
              <a:rect l="l" t="t" r="r" b="b"/>
              <a:pathLst>
                <a:path w="538198" h="538198">
                  <a:moveTo>
                    <a:pt x="0" y="0"/>
                  </a:moveTo>
                  <a:lnTo>
                    <a:pt x="538198" y="0"/>
                  </a:lnTo>
                  <a:lnTo>
                    <a:pt x="538198" y="538199"/>
                  </a:lnTo>
                  <a:lnTo>
                    <a:pt x="0" y="538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545858" y="3562855"/>
            <a:ext cx="2423023" cy="2151735"/>
            <a:chOff x="0" y="0"/>
            <a:chExt cx="3230698" cy="2868980"/>
          </a:xfrm>
        </p:grpSpPr>
        <p:sp>
          <p:nvSpPr>
            <p:cNvPr id="19" name="Freeform 19"/>
            <p:cNvSpPr/>
            <p:nvPr/>
          </p:nvSpPr>
          <p:spPr>
            <a:xfrm>
              <a:off x="0" y="864627"/>
              <a:ext cx="2004353" cy="2004353"/>
            </a:xfrm>
            <a:custGeom>
              <a:avLst/>
              <a:gdLst/>
              <a:ahLst/>
              <a:cxnLst/>
              <a:rect l="l" t="t" r="r" b="b"/>
              <a:pathLst>
                <a:path w="2004353" h="2004353">
                  <a:moveTo>
                    <a:pt x="0" y="0"/>
                  </a:moveTo>
                  <a:lnTo>
                    <a:pt x="2004353" y="0"/>
                  </a:lnTo>
                  <a:lnTo>
                    <a:pt x="2004353" y="2004353"/>
                  </a:lnTo>
                  <a:lnTo>
                    <a:pt x="0" y="2004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209599" y="2064979"/>
              <a:ext cx="1210395" cy="804001"/>
            </a:xfrm>
            <a:custGeom>
              <a:avLst/>
              <a:gdLst/>
              <a:ahLst/>
              <a:cxnLst/>
              <a:rect l="l" t="t" r="r" b="b"/>
              <a:pathLst>
                <a:path w="1210395" h="804001">
                  <a:moveTo>
                    <a:pt x="0" y="0"/>
                  </a:moveTo>
                  <a:lnTo>
                    <a:pt x="1210395" y="0"/>
                  </a:lnTo>
                  <a:lnTo>
                    <a:pt x="1210395" y="804001"/>
                  </a:lnTo>
                  <a:lnTo>
                    <a:pt x="0" y="804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209599" y="0"/>
              <a:ext cx="2021099" cy="2064979"/>
            </a:xfrm>
            <a:custGeom>
              <a:avLst/>
              <a:gdLst/>
              <a:ahLst/>
              <a:cxnLst/>
              <a:rect l="l" t="t" r="r" b="b"/>
              <a:pathLst>
                <a:path w="2021099" h="2064979">
                  <a:moveTo>
                    <a:pt x="0" y="0"/>
                  </a:moveTo>
                  <a:lnTo>
                    <a:pt x="2021099" y="0"/>
                  </a:lnTo>
                  <a:lnTo>
                    <a:pt x="2021099" y="2064979"/>
                  </a:lnTo>
                  <a:lnTo>
                    <a:pt x="0" y="2064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35423" y="6313960"/>
            <a:ext cx="286417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Excel crashes</a:t>
            </a:r>
            <a:b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</a:br>
            <a:endParaRPr lang="en-US" sz="2499" dirty="0">
              <a:solidFill>
                <a:srgbClr val="FFF4DB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Pivot optimization saved us.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20704" y="1851805"/>
            <a:ext cx="12730545" cy="141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F4DB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BEHIND TH</a:t>
            </a:r>
            <a:r>
              <a:rPr lang="en-US" sz="9999" b="1" u="none" strike="noStrike" dirty="0">
                <a:solidFill>
                  <a:srgbClr val="FFF4DB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E SCENES: OUR HURDLES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674119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VAULT : 11</a:t>
            </a:r>
          </a:p>
        </p:txBody>
      </p:sp>
      <p:sp>
        <p:nvSpPr>
          <p:cNvPr id="25" name="AutoShape 25"/>
          <p:cNvSpPr/>
          <p:nvPr/>
        </p:nvSpPr>
        <p:spPr>
          <a:xfrm>
            <a:off x="4142926" y="3005896"/>
            <a:ext cx="0" cy="7059129"/>
          </a:xfrm>
          <a:prstGeom prst="line">
            <a:avLst/>
          </a:prstGeom>
          <a:ln w="19050" cap="flat">
            <a:solidFill>
              <a:srgbClr val="EAE4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7371130" y="3005896"/>
            <a:ext cx="0" cy="7059129"/>
          </a:xfrm>
          <a:prstGeom prst="line">
            <a:avLst/>
          </a:prstGeom>
          <a:ln w="19050" cap="flat">
            <a:solidFill>
              <a:srgbClr val="EAE4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0425520" y="3005896"/>
            <a:ext cx="0" cy="7059129"/>
          </a:xfrm>
          <a:prstGeom prst="line">
            <a:avLst/>
          </a:prstGeom>
          <a:ln w="19050" cap="flat">
            <a:solidFill>
              <a:srgbClr val="EAE4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3769571" y="3005896"/>
            <a:ext cx="0" cy="7059129"/>
          </a:xfrm>
          <a:prstGeom prst="line">
            <a:avLst/>
          </a:prstGeom>
          <a:ln w="19050" cap="flat">
            <a:solidFill>
              <a:srgbClr val="EAE4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4238176" y="6313960"/>
            <a:ext cx="3132954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SQL syntax errors</a:t>
            </a:r>
            <a:b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</a:br>
            <a:b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</a:b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  Debugging  </a:t>
            </a:r>
          </a:p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+</a:t>
            </a:r>
          </a:p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 practice.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86584" y="6313960"/>
            <a:ext cx="2924636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1M rows import wizard failed</a:t>
            </a:r>
            <a:b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</a:br>
            <a:b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</a:b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  Server-side CMD import.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728780" y="6313960"/>
            <a:ext cx="273753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Tableau navigation broke-</a:t>
            </a:r>
            <a:b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</a:br>
            <a:endParaRPr lang="en-US" sz="2499" dirty="0">
              <a:solidFill>
                <a:srgbClr val="FFF4DB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Fixed with teamwork + research.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69596" y="6313960"/>
            <a:ext cx="3618317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Power BI slicer chaos </a:t>
            </a:r>
            <a:b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</a:br>
            <a:endParaRPr lang="en-US" sz="2499" dirty="0">
              <a:solidFill>
                <a:srgbClr val="FFF4DB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Solved with proper modeling.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A0C6792-542F-6359-DF82-5C6B28CCB6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08333" y="6753033"/>
            <a:ext cx="370304" cy="148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F0370F4-5F00-061A-4BCB-A8D3FF044E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45918" y="6772926"/>
            <a:ext cx="370304" cy="148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1CE7FE67-CE4D-838D-DD33-FB0875A35F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22567" y="7099627"/>
            <a:ext cx="370304" cy="148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16F02E18-9C33-A316-CA28-8263AFAE84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853245" y="7123338"/>
            <a:ext cx="370304" cy="148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62BAB876-7E81-D1A5-9C3E-CE008C05F0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540372" y="6772926"/>
            <a:ext cx="370304" cy="148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20742">
            <a:off x="3791069" y="-4116644"/>
            <a:ext cx="10705862" cy="18520287"/>
          </a:xfrm>
          <a:custGeom>
            <a:avLst/>
            <a:gdLst/>
            <a:ahLst/>
            <a:cxnLst/>
            <a:rect l="l" t="t" r="r" b="b"/>
            <a:pathLst>
              <a:path w="10705862" h="18520287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94160" r="-941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2573" y="530986"/>
            <a:ext cx="16598104" cy="995428"/>
            <a:chOff x="0" y="0"/>
            <a:chExt cx="4371517" cy="262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4F43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7483" y="3836902"/>
            <a:ext cx="2157046" cy="2157046"/>
          </a:xfrm>
          <a:custGeom>
            <a:avLst/>
            <a:gdLst/>
            <a:ahLst/>
            <a:cxnLst/>
            <a:rect l="l" t="t" r="r" b="b"/>
            <a:pathLst>
              <a:path w="2157046" h="2157046">
                <a:moveTo>
                  <a:pt x="0" y="0"/>
                </a:moveTo>
                <a:lnTo>
                  <a:pt x="2157046" y="0"/>
                </a:lnTo>
                <a:lnTo>
                  <a:pt x="2157046" y="2157046"/>
                </a:lnTo>
                <a:lnTo>
                  <a:pt x="0" y="215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14279" y="4133975"/>
            <a:ext cx="2592127" cy="1362045"/>
          </a:xfrm>
          <a:custGeom>
            <a:avLst/>
            <a:gdLst/>
            <a:ahLst/>
            <a:cxnLst/>
            <a:rect l="l" t="t" r="r" b="b"/>
            <a:pathLst>
              <a:path w="2592127" h="1362045">
                <a:moveTo>
                  <a:pt x="0" y="0"/>
                </a:moveTo>
                <a:lnTo>
                  <a:pt x="2592127" y="0"/>
                </a:lnTo>
                <a:lnTo>
                  <a:pt x="2592127" y="1362045"/>
                </a:lnTo>
                <a:lnTo>
                  <a:pt x="0" y="1362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0574" y="4932403"/>
            <a:ext cx="584130" cy="334547"/>
          </a:xfrm>
          <a:custGeom>
            <a:avLst/>
            <a:gdLst/>
            <a:ahLst/>
            <a:cxnLst/>
            <a:rect l="l" t="t" r="r" b="b"/>
            <a:pathLst>
              <a:path w="584130" h="334547">
                <a:moveTo>
                  <a:pt x="0" y="0"/>
                </a:moveTo>
                <a:lnTo>
                  <a:pt x="584130" y="0"/>
                </a:lnTo>
                <a:lnTo>
                  <a:pt x="584130" y="334547"/>
                </a:lnTo>
                <a:lnTo>
                  <a:pt x="0" y="334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65303" y="4032375"/>
            <a:ext cx="1899128" cy="1861146"/>
          </a:xfrm>
          <a:custGeom>
            <a:avLst/>
            <a:gdLst/>
            <a:ahLst/>
            <a:cxnLst/>
            <a:rect l="l" t="t" r="r" b="b"/>
            <a:pathLst>
              <a:path w="1899128" h="1861146">
                <a:moveTo>
                  <a:pt x="0" y="0"/>
                </a:moveTo>
                <a:lnTo>
                  <a:pt x="1899128" y="0"/>
                </a:lnTo>
                <a:lnTo>
                  <a:pt x="1899128" y="1861146"/>
                </a:lnTo>
                <a:lnTo>
                  <a:pt x="0" y="1861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05231" y="3880382"/>
            <a:ext cx="2104042" cy="2104042"/>
          </a:xfrm>
          <a:custGeom>
            <a:avLst/>
            <a:gdLst/>
            <a:ahLst/>
            <a:cxnLst/>
            <a:rect l="l" t="t" r="r" b="b"/>
            <a:pathLst>
              <a:path w="2104042" h="2104042">
                <a:moveTo>
                  <a:pt x="0" y="0"/>
                </a:moveTo>
                <a:lnTo>
                  <a:pt x="2104041" y="0"/>
                </a:lnTo>
                <a:lnTo>
                  <a:pt x="2104041" y="2104041"/>
                </a:lnTo>
                <a:lnTo>
                  <a:pt x="0" y="210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19964" y="4932403"/>
            <a:ext cx="584130" cy="334547"/>
          </a:xfrm>
          <a:custGeom>
            <a:avLst/>
            <a:gdLst/>
            <a:ahLst/>
            <a:cxnLst/>
            <a:rect l="l" t="t" r="r" b="b"/>
            <a:pathLst>
              <a:path w="584130" h="334547">
                <a:moveTo>
                  <a:pt x="0" y="0"/>
                </a:moveTo>
                <a:lnTo>
                  <a:pt x="584130" y="0"/>
                </a:lnTo>
                <a:lnTo>
                  <a:pt x="584130" y="334547"/>
                </a:lnTo>
                <a:lnTo>
                  <a:pt x="0" y="334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60955" y="4932403"/>
            <a:ext cx="584130" cy="334547"/>
          </a:xfrm>
          <a:custGeom>
            <a:avLst/>
            <a:gdLst/>
            <a:ahLst/>
            <a:cxnLst/>
            <a:rect l="l" t="t" r="r" b="b"/>
            <a:pathLst>
              <a:path w="584130" h="334547">
                <a:moveTo>
                  <a:pt x="0" y="0"/>
                </a:moveTo>
                <a:lnTo>
                  <a:pt x="584130" y="0"/>
                </a:lnTo>
                <a:lnTo>
                  <a:pt x="584130" y="334547"/>
                </a:lnTo>
                <a:lnTo>
                  <a:pt x="0" y="334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41815" y="4013802"/>
            <a:ext cx="2692305" cy="1879718"/>
          </a:xfrm>
          <a:custGeom>
            <a:avLst/>
            <a:gdLst/>
            <a:ahLst/>
            <a:cxnLst/>
            <a:rect l="l" t="t" r="r" b="b"/>
            <a:pathLst>
              <a:path w="2692305" h="1879718">
                <a:moveTo>
                  <a:pt x="0" y="0"/>
                </a:moveTo>
                <a:lnTo>
                  <a:pt x="2692305" y="0"/>
                </a:lnTo>
                <a:lnTo>
                  <a:pt x="2692305" y="1879719"/>
                </a:lnTo>
                <a:lnTo>
                  <a:pt x="0" y="18797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14279" y="4117603"/>
            <a:ext cx="2596110" cy="1812557"/>
          </a:xfrm>
          <a:custGeom>
            <a:avLst/>
            <a:gdLst/>
            <a:ahLst/>
            <a:cxnLst/>
            <a:rect l="l" t="t" r="r" b="b"/>
            <a:pathLst>
              <a:path w="2596110" h="1812557">
                <a:moveTo>
                  <a:pt x="0" y="0"/>
                </a:moveTo>
                <a:lnTo>
                  <a:pt x="2596110" y="0"/>
                </a:lnTo>
                <a:lnTo>
                  <a:pt x="2596110" y="1812557"/>
                </a:lnTo>
                <a:lnTo>
                  <a:pt x="0" y="1812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446994" y="4013325"/>
            <a:ext cx="2647603" cy="1848508"/>
          </a:xfrm>
          <a:custGeom>
            <a:avLst/>
            <a:gdLst/>
            <a:ahLst/>
            <a:cxnLst/>
            <a:rect l="l" t="t" r="r" b="b"/>
            <a:pathLst>
              <a:path w="2647603" h="1848508">
                <a:moveTo>
                  <a:pt x="0" y="0"/>
                </a:moveTo>
                <a:lnTo>
                  <a:pt x="2647603" y="0"/>
                </a:lnTo>
                <a:lnTo>
                  <a:pt x="2647603" y="1848508"/>
                </a:lnTo>
                <a:lnTo>
                  <a:pt x="0" y="18485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264160" y="4008148"/>
            <a:ext cx="2647603" cy="1848508"/>
          </a:xfrm>
          <a:custGeom>
            <a:avLst/>
            <a:gdLst/>
            <a:ahLst/>
            <a:cxnLst/>
            <a:rect l="l" t="t" r="r" b="b"/>
            <a:pathLst>
              <a:path w="2647603" h="1848508">
                <a:moveTo>
                  <a:pt x="0" y="0"/>
                </a:moveTo>
                <a:lnTo>
                  <a:pt x="2647603" y="0"/>
                </a:lnTo>
                <a:lnTo>
                  <a:pt x="2647603" y="1848509"/>
                </a:lnTo>
                <a:lnTo>
                  <a:pt x="0" y="18485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51556" y="5930160"/>
            <a:ext cx="2472824" cy="2904933"/>
          </a:xfrm>
          <a:custGeom>
            <a:avLst/>
            <a:gdLst/>
            <a:ahLst/>
            <a:cxnLst/>
            <a:rect l="l" t="t" r="r" b="b"/>
            <a:pathLst>
              <a:path w="2472824" h="2904933">
                <a:moveTo>
                  <a:pt x="0" y="0"/>
                </a:moveTo>
                <a:lnTo>
                  <a:pt x="2472824" y="0"/>
                </a:lnTo>
                <a:lnTo>
                  <a:pt x="2472824" y="2904933"/>
                </a:lnTo>
                <a:lnTo>
                  <a:pt x="0" y="29049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73930" y="5993948"/>
            <a:ext cx="2472824" cy="2904933"/>
          </a:xfrm>
          <a:custGeom>
            <a:avLst/>
            <a:gdLst/>
            <a:ahLst/>
            <a:cxnLst/>
            <a:rect l="l" t="t" r="r" b="b"/>
            <a:pathLst>
              <a:path w="2472824" h="2904933">
                <a:moveTo>
                  <a:pt x="0" y="0"/>
                </a:moveTo>
                <a:lnTo>
                  <a:pt x="2472825" y="0"/>
                </a:lnTo>
                <a:lnTo>
                  <a:pt x="2472825" y="2904933"/>
                </a:lnTo>
                <a:lnTo>
                  <a:pt x="0" y="29049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621773" y="5939685"/>
            <a:ext cx="2472824" cy="2904933"/>
          </a:xfrm>
          <a:custGeom>
            <a:avLst/>
            <a:gdLst/>
            <a:ahLst/>
            <a:cxnLst/>
            <a:rect l="l" t="t" r="r" b="b"/>
            <a:pathLst>
              <a:path w="2472824" h="2904933">
                <a:moveTo>
                  <a:pt x="0" y="0"/>
                </a:moveTo>
                <a:lnTo>
                  <a:pt x="2472824" y="0"/>
                </a:lnTo>
                <a:lnTo>
                  <a:pt x="2472824" y="2904933"/>
                </a:lnTo>
                <a:lnTo>
                  <a:pt x="0" y="29049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51549" y="5930160"/>
            <a:ext cx="2472824" cy="2904933"/>
          </a:xfrm>
          <a:custGeom>
            <a:avLst/>
            <a:gdLst/>
            <a:ahLst/>
            <a:cxnLst/>
            <a:rect l="l" t="t" r="r" b="b"/>
            <a:pathLst>
              <a:path w="2472824" h="2904933">
                <a:moveTo>
                  <a:pt x="0" y="0"/>
                </a:moveTo>
                <a:lnTo>
                  <a:pt x="2472824" y="0"/>
                </a:lnTo>
                <a:lnTo>
                  <a:pt x="2472824" y="2904933"/>
                </a:lnTo>
                <a:lnTo>
                  <a:pt x="0" y="29049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51549" y="1911853"/>
            <a:ext cx="1515616" cy="1546546"/>
          </a:xfrm>
          <a:custGeom>
            <a:avLst/>
            <a:gdLst/>
            <a:ahLst/>
            <a:cxnLst/>
            <a:rect l="l" t="t" r="r" b="b"/>
            <a:pathLst>
              <a:path w="1515616" h="1546546">
                <a:moveTo>
                  <a:pt x="0" y="0"/>
                </a:moveTo>
                <a:lnTo>
                  <a:pt x="1515616" y="0"/>
                </a:lnTo>
                <a:lnTo>
                  <a:pt x="1515616" y="1546547"/>
                </a:lnTo>
                <a:lnTo>
                  <a:pt x="0" y="15465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850591" y="6673290"/>
            <a:ext cx="2074753" cy="143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554">
                <a:solidFill>
                  <a:srgbClr val="323232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Built interactive dashboards across tools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5541" y="2134757"/>
            <a:ext cx="8487001" cy="228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3439"/>
              </a:lnSpc>
              <a:spcBef>
                <a:spcPct val="0"/>
              </a:spcBef>
            </a:pPr>
            <a:r>
              <a:rPr lang="en-US" sz="15999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THE BIG PICTURE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6325" y="813637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VAULT: 12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72966" y="6673290"/>
            <a:ext cx="2074753" cy="143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554">
                <a:solidFill>
                  <a:srgbClr val="323232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Automated insights with SQL queries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20809" y="6724724"/>
            <a:ext cx="2074753" cy="72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554">
                <a:solidFill>
                  <a:srgbClr val="323232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Interactive storytelling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42397" y="6724724"/>
            <a:ext cx="2074753" cy="108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554">
                <a:solidFill>
                  <a:srgbClr val="323232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Consolidated executive insights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19753" y="813637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20742">
            <a:off x="3875188" y="-4198846"/>
            <a:ext cx="10699742" cy="18682307"/>
          </a:xfrm>
          <a:custGeom>
            <a:avLst/>
            <a:gdLst/>
            <a:ahLst/>
            <a:cxnLst/>
            <a:rect l="l" t="t" r="r" b="b"/>
            <a:pathLst>
              <a:path w="10705862" h="18520287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109564" r="-7875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AutoShape 3"/>
          <p:cNvSpPr/>
          <p:nvPr/>
        </p:nvSpPr>
        <p:spPr>
          <a:xfrm flipV="1">
            <a:off x="11859056" y="2250756"/>
            <a:ext cx="0" cy="687689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138375"/>
            <a:ext cx="10084445" cy="532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73"/>
              </a:lnSpc>
              <a:spcBef>
                <a:spcPct val="0"/>
              </a:spcBef>
            </a:pPr>
            <a:r>
              <a:rPr lang="en-US" sz="21396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MISSION COMPLETE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314018"/>
            <a:ext cx="11620831" cy="141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THANK YOU FOR BEING PART OF IT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92573" y="530986"/>
            <a:ext cx="16598104" cy="995428"/>
            <a:chOff x="0" y="0"/>
            <a:chExt cx="4371517" cy="2621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4F4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76325" y="813637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VAULT: 13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1830920" y="1929922"/>
            <a:ext cx="6040795" cy="734898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896549" y="5604414"/>
            <a:ext cx="3909538" cy="75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9"/>
              </a:lnSpc>
            </a:pPr>
            <a:r>
              <a:rPr lang="en-US" sz="4221">
                <a:solidFill>
                  <a:srgbClr val="45844E"/>
                </a:solidFill>
                <a:latin typeface="Poppins"/>
                <a:ea typeface="Poppins"/>
                <a:cs typeface="Poppins"/>
                <a:sym typeface="Poppins"/>
              </a:rPr>
              <a:t>100%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46440-1F7A-1A36-2153-DFE5F508334B}"/>
              </a:ext>
            </a:extLst>
          </p:cNvPr>
          <p:cNvSpPr txBox="1"/>
          <p:nvPr/>
        </p:nvSpPr>
        <p:spPr>
          <a:xfrm>
            <a:off x="1696922" y="8413924"/>
            <a:ext cx="8793725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18"/>
              </a:lnSpc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Every vault we opened was full of data, and every key was teamwork</a:t>
            </a:r>
            <a:endParaRPr lang="en-US" dirty="0">
              <a:solidFill>
                <a:srgbClr val="323232"/>
              </a:solidFill>
              <a:latin typeface="Poppins" panose="00000500000000000000" pitchFamily="2" charset="0"/>
              <a:ea typeface="Aileron"/>
              <a:cs typeface="Poppins" panose="00000500000000000000" pitchFamily="2" charset="0"/>
              <a:sym typeface="Aileron"/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20742">
            <a:off x="3759142" y="-4085445"/>
            <a:ext cx="10779435" cy="18531706"/>
          </a:xfrm>
          <a:custGeom>
            <a:avLst/>
            <a:gdLst/>
            <a:ahLst/>
            <a:cxnLst/>
            <a:rect l="l" t="t" r="r" b="b"/>
            <a:pathLst>
              <a:path w="10705862" h="18520287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94160" r="-9416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38584" y="2305447"/>
            <a:ext cx="1780146" cy="1375567"/>
          </a:xfrm>
          <a:custGeom>
            <a:avLst/>
            <a:gdLst/>
            <a:ahLst/>
            <a:cxnLst/>
            <a:rect l="l" t="t" r="r" b="b"/>
            <a:pathLst>
              <a:path w="1780146" h="1375567">
                <a:moveTo>
                  <a:pt x="0" y="0"/>
                </a:moveTo>
                <a:lnTo>
                  <a:pt x="1780146" y="0"/>
                </a:lnTo>
                <a:lnTo>
                  <a:pt x="1780146" y="1375567"/>
                </a:lnTo>
                <a:lnTo>
                  <a:pt x="0" y="1375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84141" y="1820013"/>
            <a:ext cx="7027158" cy="218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92"/>
              </a:lnSpc>
            </a:pPr>
            <a:r>
              <a:rPr lang="en-US" sz="15348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THE 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74119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A4F43"/>
                </a:solidFill>
                <a:latin typeface="Poppins Bold"/>
                <a:ea typeface="Poppins Bold"/>
                <a:cs typeface="Poppins Bold"/>
                <a:sym typeface="Poppins Bold"/>
              </a:rPr>
              <a:t>VAULT:2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44948" y="391468"/>
            <a:ext cx="16598104" cy="949823"/>
            <a:chOff x="0" y="0"/>
            <a:chExt cx="4371517" cy="2621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4F4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469448" y="5868251"/>
            <a:ext cx="1724762" cy="1248296"/>
          </a:xfrm>
          <a:custGeom>
            <a:avLst/>
            <a:gdLst/>
            <a:ahLst/>
            <a:cxnLst/>
            <a:rect l="l" t="t" r="r" b="b"/>
            <a:pathLst>
              <a:path w="1724762" h="1248296">
                <a:moveTo>
                  <a:pt x="0" y="0"/>
                </a:moveTo>
                <a:lnTo>
                  <a:pt x="1724762" y="0"/>
                </a:lnTo>
                <a:lnTo>
                  <a:pt x="1724762" y="1248296"/>
                </a:lnTo>
                <a:lnTo>
                  <a:pt x="0" y="124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112109" y="4825533"/>
            <a:ext cx="1997074" cy="2496593"/>
            <a:chOff x="0" y="0"/>
            <a:chExt cx="2662765" cy="33287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62765" cy="2870906"/>
            </a:xfrm>
            <a:custGeom>
              <a:avLst/>
              <a:gdLst/>
              <a:ahLst/>
              <a:cxnLst/>
              <a:rect l="l" t="t" r="r" b="b"/>
              <a:pathLst>
                <a:path w="2662765" h="2870906">
                  <a:moveTo>
                    <a:pt x="0" y="0"/>
                  </a:moveTo>
                  <a:lnTo>
                    <a:pt x="2662765" y="0"/>
                  </a:lnTo>
                  <a:lnTo>
                    <a:pt x="2662765" y="2870906"/>
                  </a:lnTo>
                  <a:lnTo>
                    <a:pt x="0" y="2870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39370"/>
              <a:ext cx="2466307" cy="1689420"/>
            </a:xfrm>
            <a:custGeom>
              <a:avLst/>
              <a:gdLst/>
              <a:ahLst/>
              <a:cxnLst/>
              <a:rect l="l" t="t" r="r" b="b"/>
              <a:pathLst>
                <a:path w="2466307" h="1689420">
                  <a:moveTo>
                    <a:pt x="0" y="0"/>
                  </a:moveTo>
                  <a:lnTo>
                    <a:pt x="2466307" y="0"/>
                  </a:lnTo>
                  <a:lnTo>
                    <a:pt x="2466307" y="1689421"/>
                  </a:lnTo>
                  <a:lnTo>
                    <a:pt x="0" y="168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566961" y="8456728"/>
            <a:ext cx="2242949" cy="1830272"/>
          </a:xfrm>
          <a:custGeom>
            <a:avLst/>
            <a:gdLst/>
            <a:ahLst/>
            <a:cxnLst/>
            <a:rect l="l" t="t" r="r" b="b"/>
            <a:pathLst>
              <a:path w="2053743" h="1625024">
                <a:moveTo>
                  <a:pt x="0" y="0"/>
                </a:moveTo>
                <a:lnTo>
                  <a:pt x="2053743" y="0"/>
                </a:lnTo>
                <a:lnTo>
                  <a:pt x="2053743" y="1625025"/>
                </a:lnTo>
                <a:lnTo>
                  <a:pt x="0" y="16250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606624" y="4984516"/>
            <a:ext cx="2107393" cy="1973047"/>
          </a:xfrm>
          <a:custGeom>
            <a:avLst/>
            <a:gdLst/>
            <a:ahLst/>
            <a:cxnLst/>
            <a:rect l="l" t="t" r="r" b="b"/>
            <a:pathLst>
              <a:path w="2107393" h="1973047">
                <a:moveTo>
                  <a:pt x="0" y="0"/>
                </a:moveTo>
                <a:lnTo>
                  <a:pt x="2107393" y="0"/>
                </a:lnTo>
                <a:lnTo>
                  <a:pt x="2107393" y="1973047"/>
                </a:lnTo>
                <a:lnTo>
                  <a:pt x="0" y="1973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639003" y="4808843"/>
            <a:ext cx="981701" cy="975565"/>
          </a:xfrm>
          <a:custGeom>
            <a:avLst/>
            <a:gdLst/>
            <a:ahLst/>
            <a:cxnLst/>
            <a:rect l="l" t="t" r="r" b="b"/>
            <a:pathLst>
              <a:path w="981701" h="975565">
                <a:moveTo>
                  <a:pt x="0" y="0"/>
                </a:moveTo>
                <a:lnTo>
                  <a:pt x="981701" y="0"/>
                </a:lnTo>
                <a:lnTo>
                  <a:pt x="981701" y="975565"/>
                </a:lnTo>
                <a:lnTo>
                  <a:pt x="0" y="975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96680" y="4619954"/>
            <a:ext cx="3870298" cy="2702172"/>
          </a:xfrm>
          <a:custGeom>
            <a:avLst/>
            <a:gdLst/>
            <a:ahLst/>
            <a:cxnLst/>
            <a:rect l="l" t="t" r="r" b="b"/>
            <a:pathLst>
              <a:path w="3870298" h="2702172">
                <a:moveTo>
                  <a:pt x="0" y="0"/>
                </a:moveTo>
                <a:lnTo>
                  <a:pt x="3870298" y="0"/>
                </a:lnTo>
                <a:lnTo>
                  <a:pt x="3870298" y="2702172"/>
                </a:lnTo>
                <a:lnTo>
                  <a:pt x="0" y="27021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175497" y="4619954"/>
            <a:ext cx="3870298" cy="2702172"/>
          </a:xfrm>
          <a:custGeom>
            <a:avLst/>
            <a:gdLst/>
            <a:ahLst/>
            <a:cxnLst/>
            <a:rect l="l" t="t" r="r" b="b"/>
            <a:pathLst>
              <a:path w="3870298" h="2702172">
                <a:moveTo>
                  <a:pt x="0" y="0"/>
                </a:moveTo>
                <a:lnTo>
                  <a:pt x="3870298" y="0"/>
                </a:lnTo>
                <a:lnTo>
                  <a:pt x="3870298" y="2702172"/>
                </a:lnTo>
                <a:lnTo>
                  <a:pt x="0" y="27021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954314" y="4517165"/>
            <a:ext cx="3870298" cy="2702172"/>
          </a:xfrm>
          <a:custGeom>
            <a:avLst/>
            <a:gdLst/>
            <a:ahLst/>
            <a:cxnLst/>
            <a:rect l="l" t="t" r="r" b="b"/>
            <a:pathLst>
              <a:path w="3870298" h="2702172">
                <a:moveTo>
                  <a:pt x="0" y="0"/>
                </a:moveTo>
                <a:lnTo>
                  <a:pt x="3870298" y="0"/>
                </a:lnTo>
                <a:lnTo>
                  <a:pt x="3870298" y="2702171"/>
                </a:lnTo>
                <a:lnTo>
                  <a:pt x="0" y="27021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784141" y="5823492"/>
            <a:ext cx="874194" cy="500675"/>
          </a:xfrm>
          <a:custGeom>
            <a:avLst/>
            <a:gdLst/>
            <a:ahLst/>
            <a:cxnLst/>
            <a:rect l="l" t="t" r="r" b="b"/>
            <a:pathLst>
              <a:path w="874194" h="500675">
                <a:moveTo>
                  <a:pt x="0" y="0"/>
                </a:moveTo>
                <a:lnTo>
                  <a:pt x="874194" y="0"/>
                </a:lnTo>
                <a:lnTo>
                  <a:pt x="874194" y="500675"/>
                </a:lnTo>
                <a:lnTo>
                  <a:pt x="0" y="5006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809910" y="9004386"/>
            <a:ext cx="1316554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A4F43"/>
                </a:solidFill>
                <a:latin typeface="Aileron"/>
                <a:ea typeface="Aileron"/>
                <a:cs typeface="Aileron"/>
                <a:sym typeface="Aileron"/>
              </a:rPr>
              <a:t>“OUR GOAL: BUILD AN END-TO-END ANALYTICS PIPELINE → INSIGHTS + DASHBOARDS”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51996" y="674119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A4F43"/>
                </a:solidFill>
                <a:latin typeface="Poppins Bold"/>
                <a:ea typeface="Poppins Bold"/>
                <a:cs typeface="Poppins Bold"/>
                <a:sym typeface="Poppins Bold"/>
              </a:rPr>
              <a:t>INTORDUCTION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14339" y="3514568"/>
            <a:ext cx="115566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3A4F43"/>
                </a:solidFill>
                <a:latin typeface="Aileron"/>
                <a:ea typeface="Aileron"/>
                <a:cs typeface="Aileron"/>
                <a:sym typeface="Aileron"/>
              </a:rPr>
              <a:t> BANKS HAVE DATA, BUT NOT ALWAYS INSIGHTS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02746" y="7360226"/>
            <a:ext cx="1074550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3A4F43"/>
                </a:solidFill>
                <a:latin typeface="Aileron"/>
                <a:ea typeface="Aileron"/>
                <a:cs typeface="Aileron"/>
                <a:sym typeface="Aileron"/>
              </a:rPr>
              <a:t>1.  DAILY TRANSACTION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33873" y="7360226"/>
            <a:ext cx="187531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3A4F43"/>
                </a:solidFill>
                <a:latin typeface="Aileron"/>
                <a:ea typeface="Aileron"/>
                <a:cs typeface="Aileron"/>
                <a:sym typeface="Aileron"/>
              </a:rPr>
              <a:t>2. MESSY DATA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06624" y="7360226"/>
            <a:ext cx="283276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3A4F43"/>
                </a:solidFill>
                <a:latin typeface="Aileron"/>
                <a:ea typeface="Aileron"/>
                <a:cs typeface="Aileron"/>
                <a:sym typeface="Aileron"/>
              </a:rPr>
              <a:t>3. CONFUSED BANKER</a:t>
            </a:r>
          </a:p>
        </p:txBody>
      </p:sp>
      <p:sp>
        <p:nvSpPr>
          <p:cNvPr id="26" name="Freeform 26"/>
          <p:cNvSpPr/>
          <p:nvPr/>
        </p:nvSpPr>
        <p:spPr>
          <a:xfrm>
            <a:off x="11674055" y="5823492"/>
            <a:ext cx="874194" cy="500675"/>
          </a:xfrm>
          <a:custGeom>
            <a:avLst/>
            <a:gdLst/>
            <a:ahLst/>
            <a:cxnLst/>
            <a:rect l="l" t="t" r="r" b="b"/>
            <a:pathLst>
              <a:path w="874194" h="500675">
                <a:moveTo>
                  <a:pt x="0" y="0"/>
                </a:moveTo>
                <a:lnTo>
                  <a:pt x="874194" y="0"/>
                </a:lnTo>
                <a:lnTo>
                  <a:pt x="874194" y="500675"/>
                </a:lnTo>
                <a:lnTo>
                  <a:pt x="0" y="5006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2109" r="-8210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72128" y="674119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KPI &amp; INSIGHT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74119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VAULT :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30636" y="1738026"/>
            <a:ext cx="10772740" cy="1398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520"/>
              </a:lnSpc>
              <a:spcBef>
                <a:spcPct val="0"/>
              </a:spcBef>
            </a:pPr>
            <a:r>
              <a:rPr lang="en-US" sz="12524" b="1" dirty="0">
                <a:solidFill>
                  <a:srgbClr val="FFF4DB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WHAT TH</a:t>
            </a:r>
            <a:r>
              <a:rPr lang="en-US" sz="12524" b="1" u="none" strike="noStrike" dirty="0">
                <a:solidFill>
                  <a:srgbClr val="FFF4DB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E DATA TELLS US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44948" y="391468"/>
            <a:ext cx="16598104" cy="867471"/>
            <a:chOff x="0" y="0"/>
            <a:chExt cx="4371517" cy="2621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3620704" y="6485867"/>
            <a:ext cx="12282253" cy="0"/>
          </a:xfrm>
          <a:prstGeom prst="line">
            <a:avLst/>
          </a:prstGeom>
          <a:ln w="19050" cap="flat">
            <a:solidFill>
              <a:srgbClr val="EAE4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306621" y="2986133"/>
            <a:ext cx="0" cy="7059129"/>
          </a:xfrm>
          <a:prstGeom prst="line">
            <a:avLst/>
          </a:prstGeom>
          <a:ln w="19050" cap="flat">
            <a:solidFill>
              <a:srgbClr val="EAE4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9598340" y="7553991"/>
            <a:ext cx="724408" cy="1127483"/>
          </a:xfrm>
          <a:custGeom>
            <a:avLst/>
            <a:gdLst/>
            <a:ahLst/>
            <a:cxnLst/>
            <a:rect l="l" t="t" r="r" b="b"/>
            <a:pathLst>
              <a:path w="724408" h="1127483">
                <a:moveTo>
                  <a:pt x="0" y="0"/>
                </a:moveTo>
                <a:lnTo>
                  <a:pt x="724408" y="0"/>
                </a:lnTo>
                <a:lnTo>
                  <a:pt x="724408" y="1127483"/>
                </a:lnTo>
                <a:lnTo>
                  <a:pt x="0" y="112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94918" y="2490948"/>
            <a:ext cx="3943767" cy="6373764"/>
          </a:xfrm>
          <a:custGeom>
            <a:avLst/>
            <a:gdLst/>
            <a:ahLst/>
            <a:cxnLst/>
            <a:rect l="l" t="t" r="r" b="b"/>
            <a:pathLst>
              <a:path w="3943767" h="6373764">
                <a:moveTo>
                  <a:pt x="0" y="0"/>
                </a:moveTo>
                <a:lnTo>
                  <a:pt x="3943767" y="0"/>
                </a:lnTo>
                <a:lnTo>
                  <a:pt x="3943767" y="6373764"/>
                </a:lnTo>
                <a:lnTo>
                  <a:pt x="0" y="6373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47842" y="5644900"/>
            <a:ext cx="4946142" cy="54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908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Interest contributes significantly to overall revenue, showing a healthy lending margin.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86942" y="4107908"/>
            <a:ext cx="6748319" cy="156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32"/>
              </a:lnSpc>
            </a:pPr>
            <a:r>
              <a:rPr lang="en-US" sz="11732">
                <a:solidFill>
                  <a:srgbClr val="C58260"/>
                </a:solidFill>
                <a:latin typeface="Gordita"/>
                <a:ea typeface="Gordita"/>
                <a:cs typeface="Gordita"/>
                <a:sym typeface="Gordita"/>
              </a:rPr>
              <a:t>₹88L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06566" y="3364958"/>
            <a:ext cx="234696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C58260"/>
                </a:solidFill>
                <a:latin typeface="DM Sans"/>
                <a:ea typeface="DM Sans"/>
                <a:cs typeface="DM Sans"/>
                <a:sym typeface="DM Sans"/>
              </a:rPr>
              <a:t>Total Interest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0921" y="5644900"/>
            <a:ext cx="6037199" cy="54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908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Collections exceeded the funded loan amount (₹409L), which shows effective recovery strategies by the bank.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33084" y="4117433"/>
            <a:ext cx="6748319" cy="156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32"/>
              </a:lnSpc>
            </a:pPr>
            <a:r>
              <a:rPr lang="en-US" sz="11732">
                <a:solidFill>
                  <a:srgbClr val="C58260"/>
                </a:solidFill>
                <a:latin typeface="Gordita"/>
                <a:ea typeface="Gordita"/>
                <a:cs typeface="Gordita"/>
                <a:sym typeface="Gordita"/>
              </a:rPr>
              <a:t>₹456L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63858" y="3364958"/>
            <a:ext cx="310402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C58260"/>
                </a:solidFill>
                <a:latin typeface="DM Sans"/>
                <a:ea typeface="DM Sans"/>
                <a:cs typeface="DM Sans"/>
                <a:sym typeface="DM Sans"/>
              </a:rPr>
              <a:t>Total Collection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72701" y="9016994"/>
            <a:ext cx="5321283" cy="81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908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Credit and debit flows are almost equal, indicating balanced financial activity in customer accounts. recovery strategies by the bank.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40295" y="7447072"/>
            <a:ext cx="6758044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32"/>
              </a:lnSpc>
            </a:pPr>
            <a:r>
              <a:rPr lang="en-US" sz="11732" dirty="0">
                <a:solidFill>
                  <a:srgbClr val="C58260"/>
                </a:solidFill>
                <a:latin typeface="Gordita"/>
                <a:ea typeface="Gordita"/>
                <a:cs typeface="Gordita"/>
                <a:sym typeface="Gordita"/>
              </a:rPr>
              <a:t>₹127.6M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86942" y="6714467"/>
            <a:ext cx="38610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C58260"/>
                </a:solidFill>
                <a:latin typeface="DM Sans"/>
                <a:ea typeface="DM Sans"/>
                <a:cs typeface="DM Sans"/>
                <a:sym typeface="DM Sans"/>
              </a:rPr>
              <a:t>Total Credit Amount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63858" y="9016994"/>
            <a:ext cx="5321283" cy="81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908">
                <a:solidFill>
                  <a:srgbClr val="F1EACD"/>
                </a:solidFill>
                <a:latin typeface="Aileron"/>
                <a:ea typeface="Aileron"/>
                <a:cs typeface="Aileron"/>
                <a:sym typeface="Aileron"/>
              </a:rPr>
              <a:t>Even though credits and debits are nearly the same, a positive net transaction shows overall growth momentum in the system.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04943" y="7419317"/>
            <a:ext cx="4900802" cy="156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32"/>
              </a:lnSpc>
            </a:pPr>
            <a:r>
              <a:rPr lang="en-US" sz="11732">
                <a:solidFill>
                  <a:srgbClr val="C58260"/>
                </a:solidFill>
                <a:latin typeface="Gordita"/>
                <a:ea typeface="Gordita"/>
                <a:cs typeface="Gordita"/>
                <a:sym typeface="Gordita"/>
              </a:rPr>
              <a:t>₹3.18L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63858" y="6676367"/>
            <a:ext cx="457361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C58260"/>
                </a:solidFill>
                <a:latin typeface="DM Sans"/>
                <a:ea typeface="DM Sans"/>
                <a:cs typeface="DM Sans"/>
                <a:sym typeface="DM Sans"/>
              </a:rPr>
              <a:t>Net Transaction Amount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20742">
            <a:off x="3791069" y="-4116644"/>
            <a:ext cx="10705862" cy="18520287"/>
          </a:xfrm>
          <a:custGeom>
            <a:avLst/>
            <a:gdLst/>
            <a:ahLst/>
            <a:cxnLst/>
            <a:rect l="l" t="t" r="r" b="b"/>
            <a:pathLst>
              <a:path w="10705862" h="18520287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94160" r="-941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4948" y="391468"/>
            <a:ext cx="16598104" cy="995428"/>
            <a:chOff x="0" y="0"/>
            <a:chExt cx="4371517" cy="262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4F43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572128" y="674119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 dirty="0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EXCEL DASHBOARD MISSION-1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74119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VAULT :4</a:t>
            </a:r>
          </a:p>
        </p:txBody>
      </p:sp>
      <p:sp>
        <p:nvSpPr>
          <p:cNvPr id="8" name="Freeform 8"/>
          <p:cNvSpPr/>
          <p:nvPr/>
        </p:nvSpPr>
        <p:spPr>
          <a:xfrm>
            <a:off x="321632" y="3113667"/>
            <a:ext cx="17644736" cy="6303998"/>
          </a:xfrm>
          <a:custGeom>
            <a:avLst/>
            <a:gdLst/>
            <a:ahLst/>
            <a:cxnLst/>
            <a:rect l="l" t="t" r="r" b="b"/>
            <a:pathLst>
              <a:path w="17644736" h="6303998">
                <a:moveTo>
                  <a:pt x="0" y="0"/>
                </a:moveTo>
                <a:lnTo>
                  <a:pt x="17644736" y="0"/>
                </a:lnTo>
                <a:lnTo>
                  <a:pt x="17644736" y="6303998"/>
                </a:lnTo>
                <a:lnTo>
                  <a:pt x="0" y="6303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6" b="-20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9" name="Freeform 9"/>
          <p:cNvSpPr/>
          <p:nvPr/>
        </p:nvSpPr>
        <p:spPr>
          <a:xfrm>
            <a:off x="2983905" y="3803662"/>
            <a:ext cx="5732634" cy="2851985"/>
          </a:xfrm>
          <a:custGeom>
            <a:avLst/>
            <a:gdLst/>
            <a:ahLst/>
            <a:cxnLst/>
            <a:rect l="l" t="t" r="r" b="b"/>
            <a:pathLst>
              <a:path w="5732634" h="2851985">
                <a:moveTo>
                  <a:pt x="0" y="0"/>
                </a:moveTo>
                <a:lnTo>
                  <a:pt x="5732633" y="0"/>
                </a:lnTo>
                <a:lnTo>
                  <a:pt x="5732633" y="2851985"/>
                </a:lnTo>
                <a:lnTo>
                  <a:pt x="0" y="2851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58" b="-175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32895" y="2092402"/>
            <a:ext cx="657010" cy="601164"/>
          </a:xfrm>
          <a:custGeom>
            <a:avLst/>
            <a:gdLst/>
            <a:ahLst/>
            <a:cxnLst/>
            <a:rect l="l" t="t" r="r" b="b"/>
            <a:pathLst>
              <a:path w="657010" h="601164">
                <a:moveTo>
                  <a:pt x="0" y="0"/>
                </a:moveTo>
                <a:lnTo>
                  <a:pt x="657010" y="0"/>
                </a:lnTo>
                <a:lnTo>
                  <a:pt x="657010" y="601164"/>
                </a:lnTo>
                <a:lnTo>
                  <a:pt x="0" y="601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572128" y="1983954"/>
            <a:ext cx="10859145" cy="141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BANK DATA ANALYTICS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83250" y="2259806"/>
            <a:ext cx="3260956" cy="27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8"/>
              </a:lnSpc>
            </a:pPr>
            <a:r>
              <a:rPr lang="en-US" sz="1908" dirty="0">
                <a:solidFill>
                  <a:srgbClr val="323232"/>
                </a:solidFill>
                <a:latin typeface="Aileron"/>
                <a:ea typeface="Aileron"/>
                <a:cs typeface="Aileron"/>
                <a:sym typeface="Aileron"/>
              </a:rPr>
              <a:t>Dataset Used 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20742">
            <a:off x="3791069" y="-4116644"/>
            <a:ext cx="10705862" cy="18520287"/>
          </a:xfrm>
          <a:custGeom>
            <a:avLst/>
            <a:gdLst/>
            <a:ahLst/>
            <a:cxnLst/>
            <a:rect l="l" t="t" r="r" b="b"/>
            <a:pathLst>
              <a:path w="10705862" h="18520287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94160" r="-941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4948" y="391468"/>
            <a:ext cx="16598104" cy="995428"/>
            <a:chOff x="0" y="0"/>
            <a:chExt cx="4371517" cy="262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4F43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572128" y="674119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EXCEL DASHBOARD MISSION-2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74119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VAULT :5</a:t>
            </a:r>
          </a:p>
        </p:txBody>
      </p:sp>
      <p:sp>
        <p:nvSpPr>
          <p:cNvPr id="8" name="Freeform 8"/>
          <p:cNvSpPr/>
          <p:nvPr/>
        </p:nvSpPr>
        <p:spPr>
          <a:xfrm>
            <a:off x="3230179" y="2092402"/>
            <a:ext cx="657010" cy="601164"/>
          </a:xfrm>
          <a:custGeom>
            <a:avLst/>
            <a:gdLst/>
            <a:ahLst/>
            <a:cxnLst/>
            <a:rect l="l" t="t" r="r" b="b"/>
            <a:pathLst>
              <a:path w="657010" h="601164">
                <a:moveTo>
                  <a:pt x="0" y="0"/>
                </a:moveTo>
                <a:lnTo>
                  <a:pt x="657010" y="0"/>
                </a:lnTo>
                <a:lnTo>
                  <a:pt x="657010" y="601164"/>
                </a:lnTo>
                <a:lnTo>
                  <a:pt x="0" y="601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7206" y="3265298"/>
            <a:ext cx="17453587" cy="6283291"/>
          </a:xfrm>
          <a:custGeom>
            <a:avLst/>
            <a:gdLst/>
            <a:ahLst/>
            <a:cxnLst/>
            <a:rect l="l" t="t" r="r" b="b"/>
            <a:pathLst>
              <a:path w="17453587" h="6283291">
                <a:moveTo>
                  <a:pt x="0" y="0"/>
                </a:moveTo>
                <a:lnTo>
                  <a:pt x="17453588" y="0"/>
                </a:lnTo>
                <a:lnTo>
                  <a:pt x="17453588" y="6283292"/>
                </a:lnTo>
                <a:lnTo>
                  <a:pt x="0" y="6283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0" name="TextBox 10"/>
          <p:cNvSpPr txBox="1"/>
          <p:nvPr/>
        </p:nvSpPr>
        <p:spPr>
          <a:xfrm>
            <a:off x="5867400" y="2092402"/>
            <a:ext cx="10859145" cy="141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CREDIT &amp; DEBIT BANKING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80534" y="2259806"/>
            <a:ext cx="3260956" cy="27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8"/>
              </a:lnSpc>
            </a:pPr>
            <a:r>
              <a:rPr lang="en-US" sz="1908">
                <a:solidFill>
                  <a:srgbClr val="323232"/>
                </a:solidFill>
                <a:latin typeface="Aileron"/>
                <a:ea typeface="Aileron"/>
                <a:cs typeface="Aileron"/>
                <a:sym typeface="Aileron"/>
              </a:rPr>
              <a:t>Dataset Used 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2109" r="-8210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74423" y="2724887"/>
            <a:ext cx="6594046" cy="697733"/>
            <a:chOff x="0" y="0"/>
            <a:chExt cx="1736704" cy="1837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6703" cy="183765"/>
            </a:xfrm>
            <a:custGeom>
              <a:avLst/>
              <a:gdLst/>
              <a:ahLst/>
              <a:cxnLst/>
              <a:rect l="l" t="t" r="r" b="b"/>
              <a:pathLst>
                <a:path w="1736703" h="183765">
                  <a:moveTo>
                    <a:pt x="59878" y="0"/>
                  </a:moveTo>
                  <a:lnTo>
                    <a:pt x="1676826" y="0"/>
                  </a:lnTo>
                  <a:cubicBezTo>
                    <a:pt x="1692706" y="0"/>
                    <a:pt x="1707936" y="6309"/>
                    <a:pt x="1719166" y="17538"/>
                  </a:cubicBezTo>
                  <a:cubicBezTo>
                    <a:pt x="1730395" y="28767"/>
                    <a:pt x="1736703" y="43997"/>
                    <a:pt x="1736703" y="59878"/>
                  </a:cubicBezTo>
                  <a:lnTo>
                    <a:pt x="1736703" y="123887"/>
                  </a:lnTo>
                  <a:cubicBezTo>
                    <a:pt x="1736703" y="139768"/>
                    <a:pt x="1730395" y="154998"/>
                    <a:pt x="1719166" y="166227"/>
                  </a:cubicBezTo>
                  <a:cubicBezTo>
                    <a:pt x="1707936" y="177457"/>
                    <a:pt x="1692706" y="183765"/>
                    <a:pt x="1676826" y="183765"/>
                  </a:cubicBezTo>
                  <a:lnTo>
                    <a:pt x="59878" y="183765"/>
                  </a:lnTo>
                  <a:cubicBezTo>
                    <a:pt x="43997" y="183765"/>
                    <a:pt x="28767" y="177457"/>
                    <a:pt x="17538" y="166227"/>
                  </a:cubicBezTo>
                  <a:cubicBezTo>
                    <a:pt x="6309" y="154998"/>
                    <a:pt x="0" y="139768"/>
                    <a:pt x="0" y="123887"/>
                  </a:cubicBezTo>
                  <a:lnTo>
                    <a:pt x="0" y="59878"/>
                  </a:lnTo>
                  <a:cubicBezTo>
                    <a:pt x="0" y="43997"/>
                    <a:pt x="6309" y="28767"/>
                    <a:pt x="17538" y="17538"/>
                  </a:cubicBezTo>
                  <a:cubicBezTo>
                    <a:pt x="28767" y="6309"/>
                    <a:pt x="43997" y="0"/>
                    <a:pt x="598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4DB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736704" cy="269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4946" y="329911"/>
            <a:ext cx="16598104" cy="1018232"/>
            <a:chOff x="0" y="0"/>
            <a:chExt cx="4371517" cy="2621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572128" y="674119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SQL QUERIES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74119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VAULT : 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13563" y="1688543"/>
            <a:ext cx="7860871" cy="141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9999" b="1" dirty="0">
                <a:solidFill>
                  <a:srgbClr val="FFF4DB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THE QUERY BLUEPRINT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5560" y="3479357"/>
            <a:ext cx="6978588" cy="2654743"/>
          </a:xfrm>
          <a:custGeom>
            <a:avLst/>
            <a:gdLst/>
            <a:ahLst/>
            <a:cxnLst/>
            <a:rect l="l" t="t" r="r" b="b"/>
            <a:pathLst>
              <a:path w="6978588" h="2654743">
                <a:moveTo>
                  <a:pt x="0" y="0"/>
                </a:moveTo>
                <a:lnTo>
                  <a:pt x="6978588" y="0"/>
                </a:lnTo>
                <a:lnTo>
                  <a:pt x="6978588" y="2654742"/>
                </a:lnTo>
                <a:lnTo>
                  <a:pt x="0" y="2654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4"/>
            </a:stretch>
          </a:blipFill>
          <a:ln w="38100" cap="rnd">
            <a:solidFill>
              <a:srgbClr val="EEDCC2"/>
            </a:solidFill>
            <a:prstDash val="solid"/>
            <a:round/>
          </a:ln>
          <a:effectLst>
            <a:softEdge rad="50800"/>
          </a:effectLst>
        </p:spPr>
      </p:sp>
      <p:sp>
        <p:nvSpPr>
          <p:cNvPr id="13" name="AutoShape 13"/>
          <p:cNvSpPr/>
          <p:nvPr/>
        </p:nvSpPr>
        <p:spPr>
          <a:xfrm>
            <a:off x="9096375" y="2752218"/>
            <a:ext cx="0" cy="7059129"/>
          </a:xfrm>
          <a:prstGeom prst="line">
            <a:avLst/>
          </a:prstGeom>
          <a:ln w="19050" cap="flat">
            <a:solidFill>
              <a:srgbClr val="EAE4D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0269204" y="6429052"/>
            <a:ext cx="6995476" cy="670402"/>
            <a:chOff x="0" y="0"/>
            <a:chExt cx="1842430" cy="1765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42430" cy="176567"/>
            </a:xfrm>
            <a:custGeom>
              <a:avLst/>
              <a:gdLst/>
              <a:ahLst/>
              <a:cxnLst/>
              <a:rect l="l" t="t" r="r" b="b"/>
              <a:pathLst>
                <a:path w="1842430" h="176567">
                  <a:moveTo>
                    <a:pt x="56442" y="0"/>
                  </a:moveTo>
                  <a:lnTo>
                    <a:pt x="1785988" y="0"/>
                  </a:lnTo>
                  <a:cubicBezTo>
                    <a:pt x="1800957" y="0"/>
                    <a:pt x="1815313" y="5947"/>
                    <a:pt x="1825898" y="16531"/>
                  </a:cubicBezTo>
                  <a:cubicBezTo>
                    <a:pt x="1836483" y="27116"/>
                    <a:pt x="1842430" y="41473"/>
                    <a:pt x="1842430" y="56442"/>
                  </a:cubicBezTo>
                  <a:lnTo>
                    <a:pt x="1842430" y="120125"/>
                  </a:lnTo>
                  <a:cubicBezTo>
                    <a:pt x="1842430" y="135094"/>
                    <a:pt x="1836483" y="149451"/>
                    <a:pt x="1825898" y="160035"/>
                  </a:cubicBezTo>
                  <a:cubicBezTo>
                    <a:pt x="1815313" y="170620"/>
                    <a:pt x="1800957" y="176567"/>
                    <a:pt x="1785988" y="176567"/>
                  </a:cubicBezTo>
                  <a:lnTo>
                    <a:pt x="56442" y="176567"/>
                  </a:lnTo>
                  <a:cubicBezTo>
                    <a:pt x="41473" y="176567"/>
                    <a:pt x="27116" y="170620"/>
                    <a:pt x="16531" y="160035"/>
                  </a:cubicBezTo>
                  <a:cubicBezTo>
                    <a:pt x="5947" y="149451"/>
                    <a:pt x="0" y="135094"/>
                    <a:pt x="0" y="120125"/>
                  </a:cubicBezTo>
                  <a:lnTo>
                    <a:pt x="0" y="56442"/>
                  </a:lnTo>
                  <a:cubicBezTo>
                    <a:pt x="0" y="41473"/>
                    <a:pt x="5947" y="27116"/>
                    <a:pt x="16531" y="16531"/>
                  </a:cubicBezTo>
                  <a:cubicBezTo>
                    <a:pt x="27116" y="5947"/>
                    <a:pt x="41473" y="0"/>
                    <a:pt x="56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4DB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842430" cy="26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220407" y="7169249"/>
            <a:ext cx="4206948" cy="2774851"/>
          </a:xfrm>
          <a:custGeom>
            <a:avLst/>
            <a:gdLst/>
            <a:ahLst/>
            <a:cxnLst/>
            <a:rect l="l" t="t" r="r" b="b"/>
            <a:pathLst>
              <a:path w="4206948" h="2774851">
                <a:moveTo>
                  <a:pt x="0" y="0"/>
                </a:moveTo>
                <a:lnTo>
                  <a:pt x="4206948" y="0"/>
                </a:lnTo>
                <a:lnTo>
                  <a:pt x="4206948" y="2774851"/>
                </a:lnTo>
                <a:lnTo>
                  <a:pt x="0" y="2774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95"/>
            </a:stretch>
          </a:blipFill>
          <a:ln w="38100" cap="rnd">
            <a:solidFill>
              <a:srgbClr val="EEDCC2"/>
            </a:solidFill>
            <a:prstDash val="solid"/>
            <a:round/>
          </a:ln>
          <a:effectLst>
            <a:softEdge rad="50800"/>
          </a:effectLst>
        </p:spPr>
      </p:sp>
      <p:sp>
        <p:nvSpPr>
          <p:cNvPr id="18" name="Freeform 18"/>
          <p:cNvSpPr/>
          <p:nvPr/>
        </p:nvSpPr>
        <p:spPr>
          <a:xfrm>
            <a:off x="9772663" y="3488882"/>
            <a:ext cx="7548284" cy="2645218"/>
          </a:xfrm>
          <a:custGeom>
            <a:avLst/>
            <a:gdLst/>
            <a:ahLst/>
            <a:cxnLst/>
            <a:rect l="l" t="t" r="r" b="b"/>
            <a:pathLst>
              <a:path w="7548284" h="2645218">
                <a:moveTo>
                  <a:pt x="0" y="0"/>
                </a:moveTo>
                <a:lnTo>
                  <a:pt x="7548284" y="0"/>
                </a:lnTo>
                <a:lnTo>
                  <a:pt x="7548284" y="2645217"/>
                </a:lnTo>
                <a:lnTo>
                  <a:pt x="0" y="2645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36"/>
            </a:stretch>
          </a:blipFill>
          <a:ln w="38100" cap="rnd">
            <a:solidFill>
              <a:srgbClr val="EEDCC2"/>
            </a:solidFill>
            <a:prstDash val="solid"/>
            <a:round/>
          </a:ln>
          <a:effectLst>
            <a:softEdge rad="50800"/>
          </a:effectLst>
        </p:spPr>
      </p:sp>
      <p:grpSp>
        <p:nvGrpSpPr>
          <p:cNvPr id="19" name="Group 19"/>
          <p:cNvGrpSpPr/>
          <p:nvPr/>
        </p:nvGrpSpPr>
        <p:grpSpPr>
          <a:xfrm>
            <a:off x="9935809" y="2752218"/>
            <a:ext cx="6995476" cy="670402"/>
            <a:chOff x="0" y="0"/>
            <a:chExt cx="1842430" cy="1765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42430" cy="176567"/>
            </a:xfrm>
            <a:custGeom>
              <a:avLst/>
              <a:gdLst/>
              <a:ahLst/>
              <a:cxnLst/>
              <a:rect l="l" t="t" r="r" b="b"/>
              <a:pathLst>
                <a:path w="1842430" h="176567">
                  <a:moveTo>
                    <a:pt x="56442" y="0"/>
                  </a:moveTo>
                  <a:lnTo>
                    <a:pt x="1785988" y="0"/>
                  </a:lnTo>
                  <a:cubicBezTo>
                    <a:pt x="1800957" y="0"/>
                    <a:pt x="1815313" y="5947"/>
                    <a:pt x="1825898" y="16531"/>
                  </a:cubicBezTo>
                  <a:cubicBezTo>
                    <a:pt x="1836483" y="27116"/>
                    <a:pt x="1842430" y="41473"/>
                    <a:pt x="1842430" y="56442"/>
                  </a:cubicBezTo>
                  <a:lnTo>
                    <a:pt x="1842430" y="120125"/>
                  </a:lnTo>
                  <a:cubicBezTo>
                    <a:pt x="1842430" y="135094"/>
                    <a:pt x="1836483" y="149451"/>
                    <a:pt x="1825898" y="160035"/>
                  </a:cubicBezTo>
                  <a:cubicBezTo>
                    <a:pt x="1815313" y="170620"/>
                    <a:pt x="1800957" y="176567"/>
                    <a:pt x="1785988" y="176567"/>
                  </a:cubicBezTo>
                  <a:lnTo>
                    <a:pt x="56442" y="176567"/>
                  </a:lnTo>
                  <a:cubicBezTo>
                    <a:pt x="41473" y="176567"/>
                    <a:pt x="27116" y="170620"/>
                    <a:pt x="16531" y="160035"/>
                  </a:cubicBezTo>
                  <a:cubicBezTo>
                    <a:pt x="5947" y="149451"/>
                    <a:pt x="0" y="135094"/>
                    <a:pt x="0" y="120125"/>
                  </a:cubicBezTo>
                  <a:lnTo>
                    <a:pt x="0" y="56442"/>
                  </a:lnTo>
                  <a:cubicBezTo>
                    <a:pt x="0" y="41473"/>
                    <a:pt x="5947" y="27116"/>
                    <a:pt x="16531" y="16531"/>
                  </a:cubicBezTo>
                  <a:cubicBezTo>
                    <a:pt x="27116" y="5947"/>
                    <a:pt x="41473" y="0"/>
                    <a:pt x="56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4DB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842430" cy="26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7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920570" y="7170694"/>
            <a:ext cx="5517771" cy="2773406"/>
          </a:xfrm>
          <a:custGeom>
            <a:avLst/>
            <a:gdLst/>
            <a:ahLst/>
            <a:cxnLst/>
            <a:rect l="l" t="t" r="r" b="b"/>
            <a:pathLst>
              <a:path w="5517771" h="2773406">
                <a:moveTo>
                  <a:pt x="0" y="0"/>
                </a:moveTo>
                <a:lnTo>
                  <a:pt x="5517770" y="0"/>
                </a:lnTo>
                <a:lnTo>
                  <a:pt x="5517770" y="2773406"/>
                </a:lnTo>
                <a:lnTo>
                  <a:pt x="0" y="2773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24" t="-963" b="-963"/>
            </a:stretch>
          </a:blipFill>
          <a:ln w="38100" cap="rnd">
            <a:solidFill>
              <a:srgbClr val="EEDCC2"/>
            </a:solidFill>
            <a:prstDash val="solid"/>
            <a:round/>
          </a:ln>
          <a:effectLst>
            <a:softEdge rad="50800"/>
          </a:effectLst>
        </p:spPr>
      </p:sp>
      <p:grpSp>
        <p:nvGrpSpPr>
          <p:cNvPr id="23" name="Group 23"/>
          <p:cNvGrpSpPr/>
          <p:nvPr/>
        </p:nvGrpSpPr>
        <p:grpSpPr>
          <a:xfrm>
            <a:off x="1382432" y="6429052"/>
            <a:ext cx="6995476" cy="670402"/>
            <a:chOff x="0" y="0"/>
            <a:chExt cx="1842430" cy="1765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42430" cy="176567"/>
            </a:xfrm>
            <a:custGeom>
              <a:avLst/>
              <a:gdLst/>
              <a:ahLst/>
              <a:cxnLst/>
              <a:rect l="l" t="t" r="r" b="b"/>
              <a:pathLst>
                <a:path w="1842430" h="176567">
                  <a:moveTo>
                    <a:pt x="56442" y="0"/>
                  </a:moveTo>
                  <a:lnTo>
                    <a:pt x="1785988" y="0"/>
                  </a:lnTo>
                  <a:cubicBezTo>
                    <a:pt x="1800957" y="0"/>
                    <a:pt x="1815313" y="5947"/>
                    <a:pt x="1825898" y="16531"/>
                  </a:cubicBezTo>
                  <a:cubicBezTo>
                    <a:pt x="1836483" y="27116"/>
                    <a:pt x="1842430" y="41473"/>
                    <a:pt x="1842430" y="56442"/>
                  </a:cubicBezTo>
                  <a:lnTo>
                    <a:pt x="1842430" y="120125"/>
                  </a:lnTo>
                  <a:cubicBezTo>
                    <a:pt x="1842430" y="135094"/>
                    <a:pt x="1836483" y="149451"/>
                    <a:pt x="1825898" y="160035"/>
                  </a:cubicBezTo>
                  <a:cubicBezTo>
                    <a:pt x="1815313" y="170620"/>
                    <a:pt x="1800957" y="176567"/>
                    <a:pt x="1785988" y="176567"/>
                  </a:cubicBezTo>
                  <a:lnTo>
                    <a:pt x="56442" y="176567"/>
                  </a:lnTo>
                  <a:cubicBezTo>
                    <a:pt x="41473" y="176567"/>
                    <a:pt x="27116" y="170620"/>
                    <a:pt x="16531" y="160035"/>
                  </a:cubicBezTo>
                  <a:cubicBezTo>
                    <a:pt x="5947" y="149451"/>
                    <a:pt x="0" y="135094"/>
                    <a:pt x="0" y="120125"/>
                  </a:cubicBezTo>
                  <a:lnTo>
                    <a:pt x="0" y="56442"/>
                  </a:lnTo>
                  <a:cubicBezTo>
                    <a:pt x="0" y="41473"/>
                    <a:pt x="5947" y="27116"/>
                    <a:pt x="16531" y="16531"/>
                  </a:cubicBezTo>
                  <a:cubicBezTo>
                    <a:pt x="27116" y="5947"/>
                    <a:pt x="41473" y="0"/>
                    <a:pt x="56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4DB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1842430" cy="26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7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286906" y="1612564"/>
            <a:ext cx="1137153" cy="913987"/>
          </a:xfrm>
          <a:custGeom>
            <a:avLst/>
            <a:gdLst/>
            <a:ahLst/>
            <a:cxnLst/>
            <a:rect l="l" t="t" r="r" b="b"/>
            <a:pathLst>
              <a:path w="1137153" h="913987">
                <a:moveTo>
                  <a:pt x="0" y="0"/>
                </a:moveTo>
                <a:lnTo>
                  <a:pt x="1137153" y="0"/>
                </a:lnTo>
                <a:lnTo>
                  <a:pt x="1137153" y="913986"/>
                </a:lnTo>
                <a:lnTo>
                  <a:pt x="0" y="913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960835" y="2985009"/>
            <a:ext cx="5252462" cy="30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7"/>
              </a:lnSpc>
            </a:pPr>
            <a:r>
              <a:rPr lang="en-US" sz="2088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Top 10 customers by Total Debit in a year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63824" y="6643296"/>
            <a:ext cx="6995476" cy="30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7"/>
              </a:lnSpc>
            </a:pPr>
            <a:r>
              <a:rPr lang="en-US" sz="2088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Top 10 Spending Categories (Descriptions) for Debit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35809" y="2966463"/>
            <a:ext cx="6995476" cy="30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7"/>
              </a:lnSpc>
            </a:pPr>
            <a:r>
              <a:rPr lang="en-US" sz="2088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Customers with Highest Ending Balance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2432" y="6643296"/>
            <a:ext cx="6995476" cy="30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7"/>
              </a:lnSpc>
            </a:pPr>
            <a:r>
              <a:rPr lang="en-US" sz="2088">
                <a:solidFill>
                  <a:srgbClr val="FFF4DB"/>
                </a:solidFill>
                <a:latin typeface="Aileron"/>
                <a:ea typeface="Aileron"/>
                <a:cs typeface="Aileron"/>
                <a:sym typeface="Aileron"/>
              </a:rPr>
              <a:t>Average transaction amount by Bank and Type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55482" y="674119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BANK DATA ANALYTICS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20742">
            <a:off x="3791069" y="-4116644"/>
            <a:ext cx="10705862" cy="18520287"/>
          </a:xfrm>
          <a:custGeom>
            <a:avLst/>
            <a:gdLst/>
            <a:ahLst/>
            <a:cxnLst/>
            <a:rect l="l" t="t" r="r" b="b"/>
            <a:pathLst>
              <a:path w="10705862" h="18520287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94160" r="-94160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844948" y="391468"/>
            <a:ext cx="16598104" cy="997658"/>
            <a:chOff x="0" y="0"/>
            <a:chExt cx="4371517" cy="262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4F43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54513" y="2931706"/>
            <a:ext cx="15778974" cy="6587722"/>
          </a:xfrm>
          <a:custGeom>
            <a:avLst/>
            <a:gdLst/>
            <a:ahLst/>
            <a:cxnLst/>
            <a:rect l="l" t="t" r="r" b="b"/>
            <a:pathLst>
              <a:path w="15778974" h="6587722">
                <a:moveTo>
                  <a:pt x="0" y="0"/>
                </a:moveTo>
                <a:lnTo>
                  <a:pt x="15778974" y="0"/>
                </a:lnTo>
                <a:lnTo>
                  <a:pt x="15778974" y="6587722"/>
                </a:lnTo>
                <a:lnTo>
                  <a:pt x="0" y="6587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7" name="Freeform 7"/>
          <p:cNvSpPr/>
          <p:nvPr/>
        </p:nvSpPr>
        <p:spPr>
          <a:xfrm>
            <a:off x="3125432" y="2177943"/>
            <a:ext cx="705864" cy="650277"/>
          </a:xfrm>
          <a:custGeom>
            <a:avLst/>
            <a:gdLst/>
            <a:ahLst/>
            <a:cxnLst/>
            <a:rect l="l" t="t" r="r" b="b"/>
            <a:pathLst>
              <a:path w="705864" h="650277">
                <a:moveTo>
                  <a:pt x="0" y="0"/>
                </a:moveTo>
                <a:lnTo>
                  <a:pt x="705864" y="0"/>
                </a:lnTo>
                <a:lnTo>
                  <a:pt x="705864" y="650277"/>
                </a:lnTo>
                <a:lnTo>
                  <a:pt x="0" y="650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72128" y="674119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TABLEAU DASHBOARD 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90314" y="674119"/>
            <a:ext cx="3543173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CREDIT &amp; DEBIT BANKING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74119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VAULT: 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74114" y="1853718"/>
            <a:ext cx="5715593" cy="141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TABLEAU TALES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1955" y="2169706"/>
            <a:ext cx="186349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5000" b="1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OVERVIEW</a:t>
            </a:r>
          </a:p>
        </p:txBody>
      </p:sp>
      <p:sp>
        <p:nvSpPr>
          <p:cNvPr id="13" name="Freeform 13"/>
          <p:cNvSpPr/>
          <p:nvPr/>
        </p:nvSpPr>
        <p:spPr>
          <a:xfrm rot="-5400000">
            <a:off x="5506427" y="435394"/>
            <a:ext cx="20574" cy="4114800"/>
          </a:xfrm>
          <a:custGeom>
            <a:avLst/>
            <a:gdLst/>
            <a:ahLst/>
            <a:cxnLst/>
            <a:rect l="l" t="t" r="r" b="b"/>
            <a:pathLst>
              <a:path w="20574" h="4114800">
                <a:moveTo>
                  <a:pt x="0" y="0"/>
                </a:moveTo>
                <a:lnTo>
                  <a:pt x="20574" y="0"/>
                </a:lnTo>
                <a:lnTo>
                  <a:pt x="205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20742">
            <a:off x="3791069" y="-4116644"/>
            <a:ext cx="10705862" cy="18520287"/>
          </a:xfrm>
          <a:custGeom>
            <a:avLst/>
            <a:gdLst/>
            <a:ahLst/>
            <a:cxnLst/>
            <a:rect l="l" t="t" r="r" b="b"/>
            <a:pathLst>
              <a:path w="10705862" h="18520287">
                <a:moveTo>
                  <a:pt x="10284266" y="0"/>
                </a:moveTo>
                <a:lnTo>
                  <a:pt x="10705862" y="18283140"/>
                </a:lnTo>
                <a:lnTo>
                  <a:pt x="421596" y="18520288"/>
                </a:lnTo>
                <a:lnTo>
                  <a:pt x="0" y="237148"/>
                </a:lnTo>
                <a:lnTo>
                  <a:pt x="10284266" y="0"/>
                </a:lnTo>
                <a:close/>
              </a:path>
            </a:pathLst>
          </a:custGeom>
          <a:blipFill>
            <a:blip r:embed="rId2"/>
            <a:stretch>
              <a:fillRect l="-94160" r="-941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2573" y="530986"/>
            <a:ext cx="16598104" cy="995428"/>
            <a:chOff x="0" y="0"/>
            <a:chExt cx="4371517" cy="262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4F43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44668" y="2390625"/>
            <a:ext cx="7642401" cy="3181149"/>
          </a:xfrm>
          <a:custGeom>
            <a:avLst/>
            <a:gdLst/>
            <a:ahLst/>
            <a:cxnLst/>
            <a:rect l="l" t="t" r="r" b="b"/>
            <a:pathLst>
              <a:path w="7642401" h="3181149">
                <a:moveTo>
                  <a:pt x="0" y="0"/>
                </a:moveTo>
                <a:lnTo>
                  <a:pt x="7642401" y="0"/>
                </a:lnTo>
                <a:lnTo>
                  <a:pt x="7642401" y="3181150"/>
                </a:lnTo>
                <a:lnTo>
                  <a:pt x="0" y="318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7" name="Freeform 7"/>
          <p:cNvSpPr/>
          <p:nvPr/>
        </p:nvSpPr>
        <p:spPr>
          <a:xfrm>
            <a:off x="509665" y="6406401"/>
            <a:ext cx="8097026" cy="3410872"/>
          </a:xfrm>
          <a:custGeom>
            <a:avLst/>
            <a:gdLst/>
            <a:ahLst/>
            <a:cxnLst/>
            <a:rect l="l" t="t" r="r" b="b"/>
            <a:pathLst>
              <a:path w="8097026" h="3410872">
                <a:moveTo>
                  <a:pt x="0" y="0"/>
                </a:moveTo>
                <a:lnTo>
                  <a:pt x="8097026" y="0"/>
                </a:lnTo>
                <a:lnTo>
                  <a:pt x="8097026" y="3410872"/>
                </a:lnTo>
                <a:lnTo>
                  <a:pt x="0" y="341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8" name="Freeform 8"/>
          <p:cNvSpPr/>
          <p:nvPr/>
        </p:nvSpPr>
        <p:spPr>
          <a:xfrm>
            <a:off x="9584944" y="6438550"/>
            <a:ext cx="8141502" cy="3378723"/>
          </a:xfrm>
          <a:custGeom>
            <a:avLst/>
            <a:gdLst/>
            <a:ahLst/>
            <a:cxnLst/>
            <a:rect l="l" t="t" r="r" b="b"/>
            <a:pathLst>
              <a:path w="8141502" h="3378723">
                <a:moveTo>
                  <a:pt x="0" y="0"/>
                </a:moveTo>
                <a:lnTo>
                  <a:pt x="8141502" y="0"/>
                </a:lnTo>
                <a:lnTo>
                  <a:pt x="8141502" y="3378723"/>
                </a:lnTo>
                <a:lnTo>
                  <a:pt x="0" y="3378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9" name="Freeform 9"/>
          <p:cNvSpPr/>
          <p:nvPr/>
        </p:nvSpPr>
        <p:spPr>
          <a:xfrm>
            <a:off x="6982105" y="1694725"/>
            <a:ext cx="552769" cy="629801"/>
          </a:xfrm>
          <a:custGeom>
            <a:avLst/>
            <a:gdLst/>
            <a:ahLst/>
            <a:cxnLst/>
            <a:rect l="l" t="t" r="r" b="b"/>
            <a:pathLst>
              <a:path w="552769" h="629801">
                <a:moveTo>
                  <a:pt x="0" y="0"/>
                </a:moveTo>
                <a:lnTo>
                  <a:pt x="552769" y="0"/>
                </a:lnTo>
                <a:lnTo>
                  <a:pt x="552769" y="629800"/>
                </a:lnTo>
                <a:lnTo>
                  <a:pt x="0" y="629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45860" y="5637285"/>
            <a:ext cx="630979" cy="630979"/>
          </a:xfrm>
          <a:custGeom>
            <a:avLst/>
            <a:gdLst/>
            <a:ahLst/>
            <a:cxnLst/>
            <a:rect l="l" t="t" r="r" b="b"/>
            <a:pathLst>
              <a:path w="630979" h="630979">
                <a:moveTo>
                  <a:pt x="0" y="0"/>
                </a:moveTo>
                <a:lnTo>
                  <a:pt x="630978" y="0"/>
                </a:lnTo>
                <a:lnTo>
                  <a:pt x="630978" y="630979"/>
                </a:lnTo>
                <a:lnTo>
                  <a:pt x="0" y="6309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63497" y="5676549"/>
            <a:ext cx="639182" cy="639182"/>
          </a:xfrm>
          <a:custGeom>
            <a:avLst/>
            <a:gdLst/>
            <a:ahLst/>
            <a:cxnLst/>
            <a:rect l="l" t="t" r="r" b="b"/>
            <a:pathLst>
              <a:path w="639182" h="639182">
                <a:moveTo>
                  <a:pt x="0" y="0"/>
                </a:moveTo>
                <a:lnTo>
                  <a:pt x="639183" y="0"/>
                </a:lnTo>
                <a:lnTo>
                  <a:pt x="639183" y="639183"/>
                </a:lnTo>
                <a:lnTo>
                  <a:pt x="0" y="639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9220144" y="-98881"/>
            <a:ext cx="20574" cy="4114800"/>
          </a:xfrm>
          <a:custGeom>
            <a:avLst/>
            <a:gdLst/>
            <a:ahLst/>
            <a:cxnLst/>
            <a:rect l="l" t="t" r="r" b="b"/>
            <a:pathLst>
              <a:path w="20574" h="4114800">
                <a:moveTo>
                  <a:pt x="0" y="0"/>
                </a:moveTo>
                <a:lnTo>
                  <a:pt x="20574" y="0"/>
                </a:lnTo>
                <a:lnTo>
                  <a:pt x="205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328585" y="1824457"/>
            <a:ext cx="186349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BY STATE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19753" y="813637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TABLEAU DASHBOARD MISSION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37939" y="813637"/>
            <a:ext cx="3543173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CREDIT &amp; DEBIT BANKING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6325" y="813637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VAULT: 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5807" y="5821361"/>
            <a:ext cx="186349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BY CLIENT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69214" y="5888602"/>
            <a:ext cx="186349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BY BRANCH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4626571" y="3905662"/>
            <a:ext cx="20574" cy="4114800"/>
          </a:xfrm>
          <a:custGeom>
            <a:avLst/>
            <a:gdLst/>
            <a:ahLst/>
            <a:cxnLst/>
            <a:rect l="l" t="t" r="r" b="b"/>
            <a:pathLst>
              <a:path w="20574" h="4114800">
                <a:moveTo>
                  <a:pt x="0" y="0"/>
                </a:moveTo>
                <a:lnTo>
                  <a:pt x="20574" y="0"/>
                </a:lnTo>
                <a:lnTo>
                  <a:pt x="205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5400000">
            <a:off x="14130201" y="4010437"/>
            <a:ext cx="20574" cy="4114800"/>
          </a:xfrm>
          <a:custGeom>
            <a:avLst/>
            <a:gdLst/>
            <a:ahLst/>
            <a:cxnLst/>
            <a:rect l="l" t="t" r="r" b="b"/>
            <a:pathLst>
              <a:path w="20574" h="4114800">
                <a:moveTo>
                  <a:pt x="0" y="0"/>
                </a:moveTo>
                <a:lnTo>
                  <a:pt x="20574" y="0"/>
                </a:lnTo>
                <a:lnTo>
                  <a:pt x="205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F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9845" y="2769316"/>
            <a:ext cx="12188311" cy="6746328"/>
          </a:xfrm>
          <a:custGeom>
            <a:avLst/>
            <a:gdLst/>
            <a:ahLst/>
            <a:cxnLst/>
            <a:rect l="l" t="t" r="r" b="b"/>
            <a:pathLst>
              <a:path w="12188311" h="6746328">
                <a:moveTo>
                  <a:pt x="0" y="0"/>
                </a:moveTo>
                <a:lnTo>
                  <a:pt x="12188310" y="0"/>
                </a:lnTo>
                <a:lnTo>
                  <a:pt x="12188310" y="6746328"/>
                </a:lnTo>
                <a:lnTo>
                  <a:pt x="0" y="674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" r="-184" b="-1545"/>
            </a:stretch>
          </a:blipFill>
          <a:ln w="38100" cap="rnd">
            <a:solidFill>
              <a:srgbClr val="EEDCC2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2313428" y="1649276"/>
            <a:ext cx="14512561" cy="141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F4DB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POW</a:t>
            </a:r>
            <a:r>
              <a:rPr lang="en-US" sz="9999" b="1" u="none" strike="noStrike" dirty="0">
                <a:solidFill>
                  <a:srgbClr val="FFF4DB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ERING INSIGHTS WITH BI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44948" y="391468"/>
            <a:ext cx="16598104" cy="863374"/>
            <a:chOff x="0" y="0"/>
            <a:chExt cx="4371517" cy="227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71517" cy="227391"/>
            </a:xfrm>
            <a:custGeom>
              <a:avLst/>
              <a:gdLst/>
              <a:ahLst/>
              <a:cxnLst/>
              <a:rect l="l" t="t" r="r" b="b"/>
              <a:pathLst>
                <a:path w="4371517" h="227391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197539"/>
                  </a:lnTo>
                  <a:cubicBezTo>
                    <a:pt x="4371517" y="214026"/>
                    <a:pt x="4358152" y="227391"/>
                    <a:pt x="4341666" y="227391"/>
                  </a:cubicBezTo>
                  <a:lnTo>
                    <a:pt x="29852" y="227391"/>
                  </a:lnTo>
                  <a:cubicBezTo>
                    <a:pt x="21935" y="227391"/>
                    <a:pt x="14342" y="224246"/>
                    <a:pt x="8743" y="218647"/>
                  </a:cubicBezTo>
                  <a:cubicBezTo>
                    <a:pt x="3145" y="213049"/>
                    <a:pt x="0" y="205456"/>
                    <a:pt x="0" y="197539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371517" cy="265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751359">
            <a:off x="1524423" y="2397064"/>
            <a:ext cx="3850571" cy="1258559"/>
          </a:xfrm>
          <a:custGeom>
            <a:avLst/>
            <a:gdLst/>
            <a:ahLst/>
            <a:cxnLst/>
            <a:rect l="l" t="t" r="r" b="b"/>
            <a:pathLst>
              <a:path w="3850571" h="1258559">
                <a:moveTo>
                  <a:pt x="0" y="0"/>
                </a:moveTo>
                <a:lnTo>
                  <a:pt x="3850571" y="0"/>
                </a:lnTo>
                <a:lnTo>
                  <a:pt x="3850571" y="1258559"/>
                </a:lnTo>
                <a:lnTo>
                  <a:pt x="0" y="1258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13767" y="2012079"/>
            <a:ext cx="653714" cy="445343"/>
          </a:xfrm>
          <a:custGeom>
            <a:avLst/>
            <a:gdLst/>
            <a:ahLst/>
            <a:cxnLst/>
            <a:rect l="l" t="t" r="r" b="b"/>
            <a:pathLst>
              <a:path w="653714" h="445343">
                <a:moveTo>
                  <a:pt x="0" y="0"/>
                </a:moveTo>
                <a:lnTo>
                  <a:pt x="653714" y="0"/>
                </a:lnTo>
                <a:lnTo>
                  <a:pt x="653714" y="445343"/>
                </a:lnTo>
                <a:lnTo>
                  <a:pt x="0" y="4453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72128" y="674119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 DASHBOARD MISSION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74119"/>
            <a:ext cx="5184008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VAULT : 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5482" y="674119"/>
            <a:ext cx="5143745" cy="3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7"/>
              </a:lnSpc>
              <a:spcBef>
                <a:spcPct val="0"/>
              </a:spcBef>
            </a:pPr>
            <a:r>
              <a:rPr lang="en-US" sz="1757" b="1">
                <a:solidFill>
                  <a:srgbClr val="EEDCC2"/>
                </a:solidFill>
                <a:latin typeface="Poppins Bold"/>
                <a:ea typeface="Poppins Bold"/>
                <a:cs typeface="Poppins Bold"/>
                <a:sym typeface="Poppins Bold"/>
              </a:rPr>
              <a:t>CREDIT &amp; DEBIT BANKING DATA</a:t>
            </a:r>
          </a:p>
        </p:txBody>
      </p:sp>
      <p:sp>
        <p:nvSpPr>
          <p:cNvPr id="12" name="TextBox 12"/>
          <p:cNvSpPr txBox="1"/>
          <p:nvPr/>
        </p:nvSpPr>
        <p:spPr>
          <a:xfrm rot="-2010159">
            <a:off x="-4206436" y="2805637"/>
            <a:ext cx="1451256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3A4F43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OVERVIEW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440</Words>
  <Application>Microsoft Office PowerPoint</Application>
  <PresentationFormat>Custom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Heading Now 31-38</vt:lpstr>
      <vt:lpstr>Heading Now 31-38 Bold</vt:lpstr>
      <vt:lpstr>Aileron</vt:lpstr>
      <vt:lpstr>DM Sans</vt:lpstr>
      <vt:lpstr>Calibri</vt:lpstr>
      <vt:lpstr>Nanum Gothic Coding</vt:lpstr>
      <vt:lpstr>Arial</vt:lpstr>
      <vt:lpstr>Poppins Bold</vt:lpstr>
      <vt:lpstr>Poppins</vt:lpstr>
      <vt:lpstr>Heading Now 61-68 Bold</vt:lpstr>
      <vt:lpstr>Gordita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Business Pitch Deck Presentation</dc:title>
  <cp:lastModifiedBy>Nabisha Parheen</cp:lastModifiedBy>
  <cp:revision>3</cp:revision>
  <dcterms:created xsi:type="dcterms:W3CDTF">2006-08-16T00:00:00Z</dcterms:created>
  <dcterms:modified xsi:type="dcterms:W3CDTF">2025-09-24T18:09:50Z</dcterms:modified>
  <dc:identifier>DAGzjPhJ3Iw</dc:identifier>
</cp:coreProperties>
</file>